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301" r:id="rId3"/>
    <p:sldId id="303" r:id="rId4"/>
    <p:sldId id="258" r:id="rId5"/>
    <p:sldId id="256" r:id="rId6"/>
    <p:sldId id="289" r:id="rId7"/>
    <p:sldId id="259" r:id="rId8"/>
    <p:sldId id="290" r:id="rId9"/>
    <p:sldId id="257" r:id="rId10"/>
    <p:sldId id="304" r:id="rId11"/>
    <p:sldId id="260" r:id="rId12"/>
    <p:sldId id="266" r:id="rId13"/>
    <p:sldId id="261" r:id="rId14"/>
    <p:sldId id="262" r:id="rId15"/>
    <p:sldId id="291" r:id="rId16"/>
    <p:sldId id="263" r:id="rId17"/>
    <p:sldId id="264" r:id="rId18"/>
    <p:sldId id="293" r:id="rId19"/>
    <p:sldId id="265" r:id="rId20"/>
    <p:sldId id="292" r:id="rId21"/>
    <p:sldId id="295" r:id="rId22"/>
    <p:sldId id="267" r:id="rId23"/>
    <p:sldId id="296" r:id="rId24"/>
    <p:sldId id="268" r:id="rId25"/>
    <p:sldId id="297" r:id="rId26"/>
    <p:sldId id="269" r:id="rId27"/>
    <p:sldId id="298" r:id="rId28"/>
    <p:sldId id="270" r:id="rId29"/>
    <p:sldId id="299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300" r:id="rId40"/>
    <p:sldId id="281" r:id="rId41"/>
    <p:sldId id="285" r:id="rId42"/>
    <p:sldId id="286" r:id="rId43"/>
    <p:sldId id="28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56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75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8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92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55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663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0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8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640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97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4CA8D-67CA-4050-B5F7-9F491CC8D54B}" type="datetimeFigureOut">
              <a:rPr lang="zh-CN" altLang="en-US" smtClean="0"/>
              <a:t>2019-08-16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27EF8-61FD-4D36-AFC6-D4D8568222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08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ç«åª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546" y="-236483"/>
            <a:ext cx="12954432" cy="71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707534" y="817969"/>
            <a:ext cx="574388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猫从哪里来？</a:t>
            </a:r>
          </a:p>
        </p:txBody>
      </p:sp>
    </p:spTree>
    <p:extLst>
      <p:ext uri="{BB962C8B-B14F-4D97-AF65-F5344CB8AC3E}">
        <p14:creationId xmlns:p14="http://schemas.microsoft.com/office/powerpoint/2010/main" val="31336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49386" y="5399187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鲸鱼的祖先</a:t>
            </a:r>
            <a:endParaRPr lang="en-US" altLang="zh-CN" b="1" dirty="0"/>
          </a:p>
          <a:p>
            <a:pPr algn="ctr"/>
            <a:r>
              <a:rPr lang="zh-CN" altLang="en-US" dirty="0"/>
              <a:t>原本生活在陆地，后返回大海，并在“趋同演化”下慢慢变成鱼的外形</a:t>
            </a:r>
          </a:p>
        </p:txBody>
      </p:sp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24"/>
            <a:ext cx="7462012" cy="29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âé²¸é±¼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828" y="952843"/>
            <a:ext cx="3813209" cy="38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35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68" y="356717"/>
            <a:ext cx="4288538" cy="5831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3706" y="6283988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亿年前的盘古大陆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92" y="903585"/>
            <a:ext cx="5518587" cy="4737798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189973" y="2818562"/>
            <a:ext cx="959618" cy="808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91709" y="6135526"/>
            <a:ext cx="491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亿年前分裂为南北两块，北方的叫做劳亚大陆</a:t>
            </a:r>
          </a:p>
        </p:txBody>
      </p:sp>
    </p:spTree>
    <p:extLst>
      <p:ext uri="{BB962C8B-B14F-4D97-AF65-F5344CB8AC3E}">
        <p14:creationId xmlns:p14="http://schemas.microsoft.com/office/powerpoint/2010/main" val="260251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159566" y="5737960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南北大陆后来继续分裂，各板块逐渐漂流到今天的位置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90" y="1442829"/>
            <a:ext cx="11004662" cy="39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25848" y="6077997"/>
            <a:ext cx="780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5000</a:t>
            </a:r>
            <a:r>
              <a:rPr lang="zh-CN" altLang="en-US" dirty="0"/>
              <a:t>万年的地球已经与今天的很像，但仍有不同，你能找出几个不同点吗？</a:t>
            </a:r>
          </a:p>
        </p:txBody>
      </p:sp>
      <p:pic>
        <p:nvPicPr>
          <p:cNvPr id="3074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5" y="547945"/>
            <a:ext cx="10592013" cy="53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66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5602" y="6003234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科学家预测</a:t>
            </a:r>
            <a:r>
              <a:rPr lang="en-US" altLang="zh-CN" dirty="0"/>
              <a:t>3</a:t>
            </a:r>
            <a:r>
              <a:rPr lang="zh-CN" altLang="en-US" dirty="0"/>
              <a:t>亿年后的地球</a:t>
            </a:r>
            <a:r>
              <a:rPr lang="en-US" altLang="zh-CN" dirty="0"/>
              <a:t>——</a:t>
            </a:r>
            <a:r>
              <a:rPr lang="zh-CN" altLang="en-US" dirty="0"/>
              <a:t>“究极盘古”大陆</a:t>
            </a:r>
          </a:p>
        </p:txBody>
      </p:sp>
      <p:pic>
        <p:nvPicPr>
          <p:cNvPr id="6146" name="Picture 2" descr="âå¤§éæ¼ç§» æªæ¥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52" y="270357"/>
            <a:ext cx="9944426" cy="55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3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4372" y="792509"/>
            <a:ext cx="65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现代家猫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731416" y="1084895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âå¡éç«å¤´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5981" y="828854"/>
            <a:ext cx="645432" cy="6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48496" y="79250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沙漠野猫</a:t>
            </a:r>
            <a:endParaRPr lang="en-US" altLang="zh-CN" sz="1600" dirty="0"/>
          </a:p>
          <a:p>
            <a:r>
              <a:rPr lang="en-US" altLang="zh-CN" sz="1600" dirty="0"/>
              <a:t>Wild Cat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2231208" y="132534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约</a:t>
            </a:r>
            <a:r>
              <a:rPr lang="en-US" altLang="zh-CN" sz="1400" dirty="0">
                <a:solidFill>
                  <a:srgbClr val="00B050"/>
                </a:solidFill>
              </a:rPr>
              <a:t>1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285466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72113" y="915617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2243" y="1176532"/>
            <a:ext cx="113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530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~260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63989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29833" y="74087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小古猫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9703" y="1325340"/>
            <a:ext cx="125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6500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~4200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4" name="曲线连接符 23"/>
          <p:cNvCxnSpPr/>
          <p:nvPr/>
        </p:nvCxnSpPr>
        <p:spPr>
          <a:xfrm rot="10800000" flipV="1">
            <a:off x="1347990" y="2027445"/>
            <a:ext cx="3081197" cy="5354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38676" y="2027446"/>
            <a:ext cx="28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Small Cats</a:t>
            </a:r>
            <a:r>
              <a:rPr lang="zh-CN" altLang="en-US" sz="1400" dirty="0"/>
              <a:t>：猫、美洲狮、猎豹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38676" y="2568472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Big Cats</a:t>
            </a:r>
            <a:r>
              <a:rPr lang="zh-CN" altLang="en-US" sz="1400" dirty="0"/>
              <a:t>：豹、狮子、老虎</a:t>
            </a:r>
          </a:p>
        </p:txBody>
      </p:sp>
      <p:cxnSp>
        <p:nvCxnSpPr>
          <p:cNvPr id="34" name="曲线连接符 33"/>
          <p:cNvCxnSpPr/>
          <p:nvPr/>
        </p:nvCxnSpPr>
        <p:spPr>
          <a:xfrm rot="10800000" flipV="1">
            <a:off x="764146" y="1848559"/>
            <a:ext cx="4893224" cy="1967879"/>
          </a:xfrm>
          <a:prstGeom prst="curvedConnector3">
            <a:avLst>
              <a:gd name="adj1" fmla="val 4309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38676" y="3166757"/>
            <a:ext cx="243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食肉目：小狗、浣熊、海狮、海豹、熊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38676" y="3017949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12424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26138" y="912383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猛兽类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37496" y="1230487"/>
            <a:ext cx="1869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1.45</a:t>
            </a:r>
            <a:r>
              <a:rPr lang="zh-CN" altLang="en-US" sz="1400" dirty="0">
                <a:solidFill>
                  <a:srgbClr val="00B050"/>
                </a:solidFill>
              </a:rPr>
              <a:t>亿</a:t>
            </a:r>
            <a:r>
              <a:rPr lang="en-US" altLang="zh-CN" sz="1400" dirty="0">
                <a:solidFill>
                  <a:srgbClr val="00B050"/>
                </a:solidFill>
              </a:rPr>
              <a:t>~6600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6" name="曲线连接符 25"/>
          <p:cNvCxnSpPr/>
          <p:nvPr/>
        </p:nvCxnSpPr>
        <p:spPr>
          <a:xfrm rot="10800000" flipV="1">
            <a:off x="851137" y="1616834"/>
            <a:ext cx="6568509" cy="2654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48873" y="1743101"/>
            <a:ext cx="147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猫科</a:t>
            </a:r>
            <a:endParaRPr lang="en-US" altLang="zh-CN" sz="1400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7419645" y="1073411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21538" y="900900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劳亚兽类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52047" y="3929527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鳞甲目：穿山甲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905079" y="4319191"/>
            <a:ext cx="72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肉齿目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64145" y="4476855"/>
            <a:ext cx="1047722" cy="84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65417" y="4728216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曲线连接符 40"/>
          <p:cNvCxnSpPr/>
          <p:nvPr/>
        </p:nvCxnSpPr>
        <p:spPr>
          <a:xfrm rot="10800000" flipV="1">
            <a:off x="851137" y="1481463"/>
            <a:ext cx="7465295" cy="3755170"/>
          </a:xfrm>
          <a:prstGeom prst="curvedConnector3">
            <a:avLst>
              <a:gd name="adj1" fmla="val 358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38676" y="4860737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翼手目：蝙蝠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46" name="文本框 45"/>
          <p:cNvSpPr txBox="1"/>
          <p:nvPr/>
        </p:nvSpPr>
        <p:spPr>
          <a:xfrm>
            <a:off x="238675" y="5317521"/>
            <a:ext cx="419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偶蹄目：牛、马、羊、猪、长颈鹿</a:t>
            </a:r>
            <a:r>
              <a:rPr lang="en-US" altLang="zh-CN" sz="1400" dirty="0"/>
              <a:t>……</a:t>
            </a:r>
            <a:r>
              <a:rPr lang="zh-CN" altLang="en-US" sz="1400" dirty="0"/>
              <a:t>以及鲸鱼</a:t>
            </a:r>
            <a:endParaRPr lang="en-US" altLang="zh-CN" sz="14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807" y="5077733"/>
            <a:ext cx="573088" cy="52616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537496" y="1642443"/>
            <a:ext cx="82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白垩纪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48" y="1475410"/>
            <a:ext cx="765882" cy="7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8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85883" y="6241831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6600</a:t>
            </a:r>
            <a:r>
              <a:rPr lang="zh-CN" altLang="en-US" dirty="0"/>
              <a:t>万年前，恐龙大灭亡</a:t>
            </a:r>
          </a:p>
        </p:txBody>
      </p:sp>
      <p:pic>
        <p:nvPicPr>
          <p:cNvPr id="1026" name="Picture 2" descr="âæé¾ç­äº¡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5" y="257668"/>
            <a:ext cx="8915290" cy="586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02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âæé¾ç­äº¡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8" y="223400"/>
            <a:ext cx="476250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79" y="223400"/>
            <a:ext cx="4637837" cy="3114460"/>
          </a:xfrm>
          <a:prstGeom prst="rect">
            <a:avLst/>
          </a:prstGeom>
        </p:spPr>
      </p:pic>
      <p:pic>
        <p:nvPicPr>
          <p:cNvPr id="2054" name="Picture 6" descr="âæé¾ç­äº¡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876" y="3718089"/>
            <a:ext cx="4346246" cy="271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75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4372" y="792509"/>
            <a:ext cx="65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现代家猫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731416" y="1084895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âå¡éç«å¤´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5981" y="828854"/>
            <a:ext cx="645432" cy="6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48496" y="79250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沙漠野猫</a:t>
            </a:r>
            <a:endParaRPr lang="en-US" altLang="zh-CN" sz="1600" dirty="0"/>
          </a:p>
          <a:p>
            <a:r>
              <a:rPr lang="en-US" altLang="zh-CN" sz="1600" dirty="0"/>
              <a:t>Wild Cat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2231208" y="132534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约</a:t>
            </a:r>
            <a:r>
              <a:rPr lang="en-US" altLang="zh-CN" sz="1400" dirty="0">
                <a:solidFill>
                  <a:srgbClr val="00B050"/>
                </a:solidFill>
              </a:rPr>
              <a:t>1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285466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72113" y="915617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2243" y="1176532"/>
            <a:ext cx="113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530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~260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63989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29833" y="74087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小古猫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9703" y="1325340"/>
            <a:ext cx="125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6500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~4200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4" name="曲线连接符 23"/>
          <p:cNvCxnSpPr/>
          <p:nvPr/>
        </p:nvCxnSpPr>
        <p:spPr>
          <a:xfrm rot="10800000" flipV="1">
            <a:off x="1347990" y="2027445"/>
            <a:ext cx="3081197" cy="5354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38676" y="2027446"/>
            <a:ext cx="28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Small Cats</a:t>
            </a:r>
            <a:r>
              <a:rPr lang="zh-CN" altLang="en-US" sz="1400" dirty="0"/>
              <a:t>：猫、美洲狮、猎豹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38676" y="2568472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Big Cats</a:t>
            </a:r>
            <a:r>
              <a:rPr lang="zh-CN" altLang="en-US" sz="1400" dirty="0"/>
              <a:t>：豹、狮子、老虎</a:t>
            </a:r>
          </a:p>
        </p:txBody>
      </p:sp>
      <p:cxnSp>
        <p:nvCxnSpPr>
          <p:cNvPr id="34" name="曲线连接符 33"/>
          <p:cNvCxnSpPr/>
          <p:nvPr/>
        </p:nvCxnSpPr>
        <p:spPr>
          <a:xfrm rot="10800000" flipV="1">
            <a:off x="764146" y="1848559"/>
            <a:ext cx="4893224" cy="1967879"/>
          </a:xfrm>
          <a:prstGeom prst="curvedConnector3">
            <a:avLst>
              <a:gd name="adj1" fmla="val 4309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38676" y="3166757"/>
            <a:ext cx="243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食肉目：小狗、浣熊、海狮、海豹、熊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38676" y="3017949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12424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26138" y="912383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猛兽类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37496" y="1230487"/>
            <a:ext cx="1869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1.45</a:t>
            </a:r>
            <a:r>
              <a:rPr lang="zh-CN" altLang="en-US" sz="1400" dirty="0">
                <a:solidFill>
                  <a:srgbClr val="00B050"/>
                </a:solidFill>
              </a:rPr>
              <a:t>亿</a:t>
            </a:r>
            <a:r>
              <a:rPr lang="en-US" altLang="zh-CN" sz="1400" dirty="0">
                <a:solidFill>
                  <a:srgbClr val="00B050"/>
                </a:solidFill>
              </a:rPr>
              <a:t>~6600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6" name="曲线连接符 25"/>
          <p:cNvCxnSpPr/>
          <p:nvPr/>
        </p:nvCxnSpPr>
        <p:spPr>
          <a:xfrm rot="10800000" flipV="1">
            <a:off x="851137" y="1616834"/>
            <a:ext cx="6568509" cy="2654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48873" y="1743101"/>
            <a:ext cx="147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猫科</a:t>
            </a:r>
            <a:endParaRPr lang="en-US" altLang="zh-CN" sz="1400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7419645" y="1073411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21538" y="900900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劳亚兽类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52047" y="3929527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鳞甲目：穿山甲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905079" y="4319191"/>
            <a:ext cx="72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肉齿目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64145" y="4476855"/>
            <a:ext cx="1047722" cy="84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65417" y="4728216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曲线连接符 40"/>
          <p:cNvCxnSpPr/>
          <p:nvPr/>
        </p:nvCxnSpPr>
        <p:spPr>
          <a:xfrm rot="10800000" flipV="1">
            <a:off x="851137" y="1481463"/>
            <a:ext cx="7465295" cy="3755170"/>
          </a:xfrm>
          <a:prstGeom prst="curvedConnector3">
            <a:avLst>
              <a:gd name="adj1" fmla="val 358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38676" y="4860737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翼手目：蝙蝠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46" name="文本框 45"/>
          <p:cNvSpPr txBox="1"/>
          <p:nvPr/>
        </p:nvSpPr>
        <p:spPr>
          <a:xfrm>
            <a:off x="238675" y="5317521"/>
            <a:ext cx="419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偶蹄目：牛、马、羊、猪、长颈鹿</a:t>
            </a:r>
            <a:r>
              <a:rPr lang="en-US" altLang="zh-CN" sz="1400" dirty="0"/>
              <a:t>……</a:t>
            </a:r>
            <a:r>
              <a:rPr lang="zh-CN" altLang="en-US" sz="1400" dirty="0"/>
              <a:t>以及鲸鱼</a:t>
            </a:r>
            <a:endParaRPr lang="en-US" altLang="zh-CN" sz="14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807" y="5077733"/>
            <a:ext cx="573088" cy="52616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884807" y="2134224"/>
            <a:ext cx="97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1.6</a:t>
            </a:r>
            <a:r>
              <a:rPr lang="zh-CN" altLang="en-US" sz="1400" dirty="0">
                <a:solidFill>
                  <a:srgbClr val="00B050"/>
                </a:solidFill>
              </a:rPr>
              <a:t>亿年前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90679" y="1845380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侏罗兽</a:t>
            </a:r>
          </a:p>
        </p:txBody>
      </p:sp>
      <p:cxnSp>
        <p:nvCxnSpPr>
          <p:cNvPr id="4" name="直接箭头连接符 3"/>
          <p:cNvCxnSpPr>
            <a:stCxn id="43" idx="0"/>
          </p:cNvCxnSpPr>
          <p:nvPr/>
        </p:nvCxnSpPr>
        <p:spPr>
          <a:xfrm flipV="1">
            <a:off x="8310634" y="1538264"/>
            <a:ext cx="5798" cy="307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32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50243" y="61159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侏罗兽复原假想图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4" y="313776"/>
            <a:ext cx="9796517" cy="5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1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15846" y="1680950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36625" y="1870972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69166" y="1347733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09060" y="1696262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1276" y="1526804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582407" y="1863781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7241641" y="215409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1.6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2537" y="2389899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侏罗纪的母亲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77934" y="1650749"/>
            <a:ext cx="7337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00FF"/>
                </a:solidFill>
              </a:rPr>
              <a:t>I’m Here</a:t>
            </a:r>
            <a:endParaRPr lang="zh-CN" altLang="en-US" sz="1200" b="1" dirty="0">
              <a:solidFill>
                <a:srgbClr val="FF00FF"/>
              </a:solidFill>
            </a:endParaRPr>
          </a:p>
        </p:txBody>
      </p:sp>
      <p:pic>
        <p:nvPicPr>
          <p:cNvPr id="2050" name="Picture 2" descr="âå¡éç«å¤´âçå¾çæç´¢ç»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65614" y="1526063"/>
            <a:ext cx="507658" cy="5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曲线连接符 23"/>
          <p:cNvCxnSpPr/>
          <p:nvPr/>
        </p:nvCxnSpPr>
        <p:spPr>
          <a:xfrm rot="10800000" flipV="1">
            <a:off x="1944894" y="2191862"/>
            <a:ext cx="2423484" cy="45071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072375" y="2191863"/>
            <a:ext cx="2234344" cy="226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Small Cats</a:t>
            </a:r>
            <a:r>
              <a:rPr lang="zh-CN" altLang="en-US" sz="1200" dirty="0"/>
              <a:t>：猫、美洲狮、猎豹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072375" y="2647277"/>
            <a:ext cx="1917546" cy="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Big Cats</a:t>
            </a:r>
            <a:r>
              <a:rPr lang="zh-CN" altLang="en-US" sz="1200" dirty="0"/>
              <a:t>：豹、狮子、老虎</a:t>
            </a:r>
          </a:p>
        </p:txBody>
      </p:sp>
      <p:sp>
        <p:nvSpPr>
          <p:cNvPr id="54" name="上箭头 53"/>
          <p:cNvSpPr/>
          <p:nvPr/>
        </p:nvSpPr>
        <p:spPr>
          <a:xfrm>
            <a:off x="1855459" y="1993121"/>
            <a:ext cx="153165" cy="180564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049" name="圆角矩形 2048"/>
          <p:cNvSpPr/>
          <p:nvPr/>
        </p:nvSpPr>
        <p:spPr>
          <a:xfrm>
            <a:off x="693818" y="1467275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107642" y="35772"/>
            <a:ext cx="2788957" cy="2347522"/>
            <a:chOff x="8717124" y="53035"/>
            <a:chExt cx="2971520" cy="2347522"/>
          </a:xfrm>
        </p:grpSpPr>
        <p:grpSp>
          <p:nvGrpSpPr>
            <p:cNvPr id="2052" name="组合 2051"/>
            <p:cNvGrpSpPr/>
            <p:nvPr/>
          </p:nvGrpSpPr>
          <p:grpSpPr>
            <a:xfrm>
              <a:off x="9088152" y="53035"/>
              <a:ext cx="1707031" cy="2188082"/>
              <a:chOff x="10057260" y="648977"/>
              <a:chExt cx="1396306" cy="1477024"/>
            </a:xfrm>
          </p:grpSpPr>
          <p:cxnSp>
            <p:nvCxnSpPr>
              <p:cNvPr id="68" name="曲线连接符 67"/>
              <p:cNvCxnSpPr/>
              <p:nvPr/>
            </p:nvCxnSpPr>
            <p:spPr>
              <a:xfrm flipV="1">
                <a:off x="10057261" y="648977"/>
                <a:ext cx="872211" cy="147702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/>
              <p:cNvCxnSpPr/>
              <p:nvPr/>
            </p:nvCxnSpPr>
            <p:spPr>
              <a:xfrm flipV="1">
                <a:off x="10354136" y="1006610"/>
                <a:ext cx="1099430" cy="999493"/>
              </a:xfrm>
              <a:prstGeom prst="curvedConnector3">
                <a:avLst>
                  <a:gd name="adj1" fmla="val 100056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8717124" y="64633"/>
              <a:ext cx="2971520" cy="2335924"/>
              <a:chOff x="8717124" y="64633"/>
              <a:chExt cx="2971520" cy="2335924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541044" y="2047315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灵长总目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971522" y="64678"/>
                <a:ext cx="12995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人类（灵长目）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717124" y="316465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猩猩、猴子、树鼬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482274" y="2040202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啮齿大目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742234" y="1167681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兔子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133598" y="1368908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老鼠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807296" y="1520789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真灵长大目</a:t>
                </a:r>
              </a:p>
            </p:txBody>
          </p:sp>
          <p:sp>
            <p:nvSpPr>
              <p:cNvPr id="2054" name="圆角矩形 2053"/>
              <p:cNvSpPr/>
              <p:nvPr/>
            </p:nvSpPr>
            <p:spPr>
              <a:xfrm>
                <a:off x="8724232" y="64633"/>
                <a:ext cx="2609978" cy="2335924"/>
              </a:xfrm>
              <a:prstGeom prst="roundRect">
                <a:avLst>
                  <a:gd name="adj" fmla="val 13767"/>
                </a:avLst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 rot="10800000" flipV="1">
            <a:off x="5359721" y="2257816"/>
            <a:ext cx="1942917" cy="7943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8110480" y="2501950"/>
            <a:ext cx="2167810" cy="5555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114791" y="2072204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23044" y="269925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875044" y="2605899"/>
            <a:ext cx="121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大象、海牛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0069963" y="2878380"/>
            <a:ext cx="194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犰狳、树懒、食蚁兽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40" y="2892742"/>
            <a:ext cx="521613" cy="46907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23151" y="303050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哺乳动物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652539" y="265518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223204" y="3303438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1.95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05868" y="1571461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5560" y="1719333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019341" y="1938506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侏罗兽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227678" y="3498181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吴氏巨颅兽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V="1">
            <a:off x="7667189" y="377374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823150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合弓纲动物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038853" y="449064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3.24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5649" y="3911851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兽孔目</a:t>
            </a:r>
          </a:p>
        </p:txBody>
      </p:sp>
      <p:cxnSp>
        <p:nvCxnSpPr>
          <p:cNvPr id="4" name="曲线连接符 3"/>
          <p:cNvCxnSpPr/>
          <p:nvPr/>
        </p:nvCxnSpPr>
        <p:spPr>
          <a:xfrm rot="10800000">
            <a:off x="6291533" y="4148094"/>
            <a:ext cx="708359" cy="1820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460855" y="3883834"/>
            <a:ext cx="2000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盘龙目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247500" y="4022334"/>
            <a:ext cx="927145" cy="72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8455876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蜥形纲动物</a:t>
            </a: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735" y="2999108"/>
            <a:ext cx="765882" cy="713214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78" idx="0"/>
          </p:cNvCxnSpPr>
          <p:nvPr/>
        </p:nvCxnSpPr>
        <p:spPr>
          <a:xfrm flipV="1">
            <a:off x="9344411" y="3361818"/>
            <a:ext cx="6036" cy="78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9156991" y="3089993"/>
            <a:ext cx="5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恐龙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9077123" y="3218954"/>
            <a:ext cx="719936" cy="9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flipV="1">
            <a:off x="9463821" y="3288163"/>
            <a:ext cx="1872332" cy="58454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447140" y="3519052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鸟类恐龙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721702" y="3417955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现代鸟类</a:t>
            </a:r>
          </a:p>
        </p:txBody>
      </p:sp>
      <p:pic>
        <p:nvPicPr>
          <p:cNvPr id="10242" name="Picture 2" descr="âé¸ ç®ç¬ç»âçå¾çæç´¢ç»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280" y="3174645"/>
            <a:ext cx="643890" cy="5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曲线连接符 83"/>
          <p:cNvCxnSpPr/>
          <p:nvPr/>
        </p:nvCxnSpPr>
        <p:spPr>
          <a:xfrm>
            <a:off x="9902877" y="4288598"/>
            <a:ext cx="1256482" cy="3269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0662620" y="424429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现代爬行类</a:t>
            </a:r>
          </a:p>
        </p:txBody>
      </p:sp>
      <p:pic>
        <p:nvPicPr>
          <p:cNvPr id="10244" name="Picture 4" descr="âè ç®ç¬ç»âçå¾çæç´¢ç»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44" y="4201156"/>
            <a:ext cx="502826" cy="64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>
            <a:stCxn id="86" idx="0"/>
          </p:cNvCxnSpPr>
          <p:nvPr/>
        </p:nvCxnSpPr>
        <p:spPr>
          <a:xfrm flipH="1" flipV="1">
            <a:off x="7742365" y="4660169"/>
            <a:ext cx="735173" cy="618818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6" idx="0"/>
          </p:cNvCxnSpPr>
          <p:nvPr/>
        </p:nvCxnSpPr>
        <p:spPr>
          <a:xfrm flipV="1">
            <a:off x="8477538" y="4559424"/>
            <a:ext cx="949736" cy="719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589003" y="5278987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四足形动物</a:t>
            </a:r>
          </a:p>
        </p:txBody>
      </p:sp>
      <p:cxnSp>
        <p:nvCxnSpPr>
          <p:cNvPr id="30" name="曲线连接符 29"/>
          <p:cNvCxnSpPr/>
          <p:nvPr/>
        </p:nvCxnSpPr>
        <p:spPr>
          <a:xfrm rot="10800000">
            <a:off x="6499995" y="4989577"/>
            <a:ext cx="1446417" cy="50078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747603" y="4801984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两栖纲</a:t>
            </a:r>
          </a:p>
        </p:txBody>
      </p:sp>
      <p:pic>
        <p:nvPicPr>
          <p:cNvPr id="10246" name="Picture 6" descr="âéè ç®ç¬ç»âçå¾çæç´¢ç»æ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6"/>
          <a:stretch/>
        </p:blipFill>
        <p:spPr bwMode="auto">
          <a:xfrm>
            <a:off x="5823829" y="4430587"/>
            <a:ext cx="894853" cy="5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文本框 89"/>
          <p:cNvSpPr txBox="1"/>
          <p:nvPr/>
        </p:nvSpPr>
        <p:spPr>
          <a:xfrm>
            <a:off x="8179865" y="5578129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749635" y="6211198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远古的“鱼”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559517" y="5891835"/>
            <a:ext cx="9218" cy="319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8068734" y="6485182"/>
            <a:ext cx="114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B050"/>
                </a:solidFill>
              </a:rPr>
              <a:t>大约</a:t>
            </a:r>
            <a:r>
              <a:rPr lang="en-US" altLang="zh-CN" sz="1200" dirty="0">
                <a:solidFill>
                  <a:srgbClr val="00B050"/>
                </a:solidFill>
              </a:rPr>
              <a:t>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601793" y="5990386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硬骨鱼纲</a:t>
            </a:r>
          </a:p>
        </p:txBody>
      </p:sp>
      <p:cxnSp>
        <p:nvCxnSpPr>
          <p:cNvPr id="10" name="曲线连接符 9"/>
          <p:cNvCxnSpPr/>
          <p:nvPr/>
        </p:nvCxnSpPr>
        <p:spPr>
          <a:xfrm rot="10800000">
            <a:off x="5782733" y="5578129"/>
            <a:ext cx="2417434" cy="55075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6140644" y="532654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现代鱼类</a:t>
            </a:r>
          </a:p>
        </p:txBody>
      </p:sp>
      <p:pic>
        <p:nvPicPr>
          <p:cNvPr id="12290" name="Picture 2" descr="âé±¼ ç®ç¬ç»âçå¾çæç´¢ç»æ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2" b="13851"/>
          <a:stretch/>
        </p:blipFill>
        <p:spPr bwMode="auto">
          <a:xfrm>
            <a:off x="5106024" y="5089548"/>
            <a:ext cx="1080625" cy="42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/>
          <p:nvPr/>
        </p:nvCxnSpPr>
        <p:spPr>
          <a:xfrm flipH="1">
            <a:off x="5475444" y="6380475"/>
            <a:ext cx="21135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686606" y="6110966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软骨鱼纲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5525990" y="6051516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现代鲨鱼</a:t>
            </a:r>
          </a:p>
        </p:txBody>
      </p:sp>
      <p:pic>
        <p:nvPicPr>
          <p:cNvPr id="12292" name="Picture 4" descr="âé²¨é±¼ ç®ç¬ç»âçå¾çæç´¢ç»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38" y="5548638"/>
            <a:ext cx="726699" cy="7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直接箭头连接符 99"/>
          <p:cNvCxnSpPr/>
          <p:nvPr/>
        </p:nvCxnSpPr>
        <p:spPr>
          <a:xfrm flipH="1">
            <a:off x="9293384" y="6380475"/>
            <a:ext cx="548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680473" y="6159238"/>
            <a:ext cx="1106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皮卡虫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0401225" y="6472802"/>
            <a:ext cx="114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5.42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cxnSp>
        <p:nvCxnSpPr>
          <p:cNvPr id="104" name="直接箭头连接符 103"/>
          <p:cNvCxnSpPr/>
          <p:nvPr/>
        </p:nvCxnSpPr>
        <p:spPr>
          <a:xfrm flipH="1">
            <a:off x="10610708" y="6328515"/>
            <a:ext cx="548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爆炸形 1 34"/>
          <p:cNvSpPr/>
          <p:nvPr/>
        </p:nvSpPr>
        <p:spPr>
          <a:xfrm>
            <a:off x="11260667" y="5594848"/>
            <a:ext cx="857503" cy="1190333"/>
          </a:xfrm>
          <a:prstGeom prst="irregularSeal1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11085940" y="5085376"/>
            <a:ext cx="110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寒武纪生命大爆发</a:t>
            </a:r>
          </a:p>
        </p:txBody>
      </p:sp>
    </p:spTree>
    <p:extLst>
      <p:ext uri="{BB962C8B-B14F-4D97-AF65-F5344CB8AC3E}">
        <p14:creationId xmlns:p14="http://schemas.microsoft.com/office/powerpoint/2010/main" val="23850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/>
      <p:bldP spid="54" grpId="0" animBg="1"/>
      <p:bldP spid="20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图片 20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21" y="4847083"/>
            <a:ext cx="4052140" cy="1922024"/>
          </a:xfrm>
          <a:prstGeom prst="rect">
            <a:avLst/>
          </a:prstGeom>
        </p:spPr>
      </p:pic>
      <p:pic>
        <p:nvPicPr>
          <p:cNvPr id="2083" name="图片 20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20" y="5098327"/>
            <a:ext cx="3191780" cy="11176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93579" y="798885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114358" y="988907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14125" y="390960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54019" y="739489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07823" y="1095298"/>
            <a:ext cx="186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1.45</a:t>
            </a:r>
            <a:r>
              <a:rPr lang="zh-CN" altLang="en-US" sz="1200" dirty="0">
                <a:solidFill>
                  <a:srgbClr val="00B050"/>
                </a:solidFill>
              </a:rPr>
              <a:t>亿</a:t>
            </a:r>
            <a:r>
              <a:rPr lang="en-US" altLang="zh-CN" sz="1200" dirty="0">
                <a:solidFill>
                  <a:srgbClr val="00B050"/>
                </a:solidFill>
              </a:rPr>
              <a:t>~6600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547700" y="586991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626762" y="772502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劳亚兽类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1069750" y="955479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3" name="文本框 42"/>
          <p:cNvSpPr txBox="1"/>
          <p:nvPr/>
        </p:nvSpPr>
        <p:spPr>
          <a:xfrm>
            <a:off x="7626338" y="4223941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496888" y="4506842"/>
            <a:ext cx="1299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1.6</a:t>
            </a:r>
            <a:r>
              <a:rPr lang="zh-CN" altLang="en-US" sz="1200" dirty="0"/>
              <a:t>亿年前侏罗纪的母亲</a:t>
            </a:r>
          </a:p>
        </p:txBody>
      </p:sp>
      <p:cxnSp>
        <p:nvCxnSpPr>
          <p:cNvPr id="4" name="直接箭头连接符 3"/>
          <p:cNvCxnSpPr>
            <a:stCxn id="43" idx="0"/>
          </p:cNvCxnSpPr>
          <p:nvPr/>
        </p:nvCxnSpPr>
        <p:spPr>
          <a:xfrm flipH="1" flipV="1">
            <a:off x="8081279" y="1508379"/>
            <a:ext cx="43416" cy="2715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550108" y="643998"/>
            <a:ext cx="3296003" cy="1370035"/>
            <a:chOff x="238676" y="1236483"/>
            <a:chExt cx="4190511" cy="1627586"/>
          </a:xfrm>
        </p:grpSpPr>
        <p:sp>
          <p:nvSpPr>
            <p:cNvPr id="5" name="文本框 4"/>
            <p:cNvSpPr txBox="1"/>
            <p:nvPr/>
          </p:nvSpPr>
          <p:spPr>
            <a:xfrm>
              <a:off x="1008579" y="1384608"/>
              <a:ext cx="932901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I’m Here</a:t>
              </a:r>
              <a:endParaRPr lang="zh-CN" altLang="en-US" sz="1200" dirty="0"/>
            </a:p>
          </p:txBody>
        </p:sp>
        <p:pic>
          <p:nvPicPr>
            <p:cNvPr id="2050" name="Picture 2" descr="âå¡éç«å¤´âçå¾çæç´¢ç»æ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57219" y="1236483"/>
              <a:ext cx="645432" cy="60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曲线连接符 23"/>
            <p:cNvCxnSpPr/>
            <p:nvPr/>
          </p:nvCxnSpPr>
          <p:spPr>
            <a:xfrm rot="10800000" flipV="1">
              <a:off x="1347990" y="2027445"/>
              <a:ext cx="3081197" cy="53544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238676" y="2027446"/>
              <a:ext cx="2840727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Small Cats</a:t>
              </a:r>
              <a:r>
                <a:rPr lang="zh-CN" altLang="en-US" sz="1200" dirty="0"/>
                <a:t>：猫、美洲狮、猎豹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8676" y="2568472"/>
              <a:ext cx="2437952" cy="2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Big Cats</a:t>
              </a:r>
              <a:r>
                <a:rPr lang="zh-CN" altLang="en-US" sz="1200" dirty="0"/>
                <a:t>：豹、狮子、老虎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1234283" y="1791342"/>
              <a:ext cx="194733" cy="21450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049" name="圆角矩形 2048"/>
          <p:cNvSpPr/>
          <p:nvPr/>
        </p:nvSpPr>
        <p:spPr>
          <a:xfrm>
            <a:off x="1350430" y="444500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圆角矩形 2050"/>
          <p:cNvSpPr/>
          <p:nvPr/>
        </p:nvSpPr>
        <p:spPr>
          <a:xfrm>
            <a:off x="850897" y="46965"/>
            <a:ext cx="3318933" cy="265409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1068115" y="2756432"/>
            <a:ext cx="1388049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灵长总目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121313" y="252796"/>
            <a:ext cx="1571857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人类（灵长目）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832030" y="758833"/>
            <a:ext cx="2837997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猩猩、猴子、树鼬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9820195" y="2696374"/>
            <a:ext cx="1388049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啮齿大目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1263031" y="1616962"/>
            <a:ext cx="777160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兔子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0526871" y="1865834"/>
            <a:ext cx="777160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老鼠</a:t>
            </a:r>
          </a:p>
        </p:txBody>
      </p:sp>
      <p:grpSp>
        <p:nvGrpSpPr>
          <p:cNvPr id="2052" name="组合 2051"/>
          <p:cNvGrpSpPr/>
          <p:nvPr/>
        </p:nvGrpSpPr>
        <p:grpSpPr>
          <a:xfrm>
            <a:off x="9262380" y="238396"/>
            <a:ext cx="2064694" cy="2706164"/>
            <a:chOff x="10057260" y="648977"/>
            <a:chExt cx="1396306" cy="1477024"/>
          </a:xfrm>
        </p:grpSpPr>
        <p:cxnSp>
          <p:nvCxnSpPr>
            <p:cNvPr id="68" name="曲线连接符 67"/>
            <p:cNvCxnSpPr/>
            <p:nvPr/>
          </p:nvCxnSpPr>
          <p:spPr>
            <a:xfrm flipV="1">
              <a:off x="10057261" y="648977"/>
              <a:ext cx="872211" cy="1477024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曲线连接符 68"/>
            <p:cNvCxnSpPr/>
            <p:nvPr/>
          </p:nvCxnSpPr>
          <p:spPr>
            <a:xfrm flipV="1">
              <a:off x="10354136" y="1006610"/>
              <a:ext cx="1099430" cy="999493"/>
            </a:xfrm>
            <a:prstGeom prst="curvedConnector3">
              <a:avLst>
                <a:gd name="adj1" fmla="val 100056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文本框 71"/>
          <p:cNvSpPr txBox="1"/>
          <p:nvPr/>
        </p:nvSpPr>
        <p:spPr>
          <a:xfrm>
            <a:off x="9314728" y="1229354"/>
            <a:ext cx="2837997" cy="34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真灵长大目</a:t>
            </a:r>
          </a:p>
        </p:txBody>
      </p:sp>
      <p:sp>
        <p:nvSpPr>
          <p:cNvPr id="2054" name="圆角矩形 2053"/>
          <p:cNvSpPr/>
          <p:nvPr/>
        </p:nvSpPr>
        <p:spPr>
          <a:xfrm>
            <a:off x="8883361" y="196510"/>
            <a:ext cx="3156830" cy="2889011"/>
          </a:xfrm>
          <a:prstGeom prst="roundRect">
            <a:avLst>
              <a:gd name="adj" fmla="val 13767"/>
            </a:avLst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066" name="直接箭头连接符 2065"/>
          <p:cNvCxnSpPr/>
          <p:nvPr/>
        </p:nvCxnSpPr>
        <p:spPr>
          <a:xfrm flipV="1">
            <a:off x="8538437" y="2944560"/>
            <a:ext cx="773114" cy="1540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68" name="直接连接符 2067"/>
          <p:cNvCxnSpPr/>
          <p:nvPr/>
        </p:nvCxnSpPr>
        <p:spPr>
          <a:xfrm>
            <a:off x="270933" y="4593167"/>
            <a:ext cx="7086600" cy="33866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8832031" y="4593167"/>
            <a:ext cx="2881681" cy="0"/>
          </a:xfrm>
          <a:prstGeom prst="line">
            <a:avLst/>
          </a:prstGeom>
          <a:ln>
            <a:prstDash val="dashDot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6538535" y="4905936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10569006" y="4093943"/>
            <a:ext cx="138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北方真兽类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9121313" y="489042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51181" y="1393955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2074" name="圆角矩形 2073"/>
          <p:cNvSpPr/>
          <p:nvPr/>
        </p:nvSpPr>
        <p:spPr>
          <a:xfrm>
            <a:off x="118533" y="0"/>
            <a:ext cx="7670800" cy="4347633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076" name="直接箭头连接符 2075"/>
          <p:cNvCxnSpPr/>
          <p:nvPr/>
        </p:nvCxnSpPr>
        <p:spPr>
          <a:xfrm flipH="1">
            <a:off x="5588000" y="4912853"/>
            <a:ext cx="2651118" cy="613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8" name="直接箭头连接符 2077"/>
          <p:cNvCxnSpPr/>
          <p:nvPr/>
        </p:nvCxnSpPr>
        <p:spPr>
          <a:xfrm>
            <a:off x="8241665" y="4915751"/>
            <a:ext cx="1190202" cy="432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188050" y="4763748"/>
            <a:ext cx="138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大西洋兽类</a:t>
            </a:r>
          </a:p>
        </p:txBody>
      </p:sp>
      <p:pic>
        <p:nvPicPr>
          <p:cNvPr id="2079" name="图片 20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4081" y="5812196"/>
            <a:ext cx="1046114" cy="804609"/>
          </a:xfrm>
          <a:prstGeom prst="rect">
            <a:avLst/>
          </a:prstGeom>
        </p:spPr>
      </p:pic>
      <p:pic>
        <p:nvPicPr>
          <p:cNvPr id="5122" name="Picture 2" descr="Asianelephant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69" y="5812196"/>
            <a:ext cx="1043792" cy="7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7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5" grpId="0"/>
      <p:bldP spid="56" grpId="0"/>
      <p:bldP spid="57" grpId="0"/>
      <p:bldP spid="72" grpId="0"/>
      <p:bldP spid="2054" grpId="0" animBg="1"/>
      <p:bldP spid="94" grpId="0"/>
      <p:bldP spid="95" grpId="0"/>
      <p:bldP spid="96" grpId="0"/>
      <p:bldP spid="10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15846" y="1680950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36625" y="1870972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69166" y="1347733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09060" y="1696262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1276" y="1526804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582407" y="1863781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7241641" y="215409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1.6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2537" y="2389899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侏罗纪的母亲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72375" y="1526063"/>
            <a:ext cx="3296003" cy="1370035"/>
            <a:chOff x="238676" y="1236483"/>
            <a:chExt cx="4190511" cy="1627586"/>
          </a:xfrm>
        </p:grpSpPr>
        <p:sp>
          <p:nvSpPr>
            <p:cNvPr id="5" name="文本框 4"/>
            <p:cNvSpPr txBox="1"/>
            <p:nvPr/>
          </p:nvSpPr>
          <p:spPr>
            <a:xfrm>
              <a:off x="1008579" y="1384608"/>
              <a:ext cx="932901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I’m Here</a:t>
              </a:r>
              <a:endParaRPr lang="zh-CN" altLang="en-US" sz="1200" dirty="0"/>
            </a:p>
          </p:txBody>
        </p:sp>
        <p:pic>
          <p:nvPicPr>
            <p:cNvPr id="2050" name="Picture 2" descr="âå¡éç«å¤´âçå¾çæç´¢ç»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57219" y="1236483"/>
              <a:ext cx="645432" cy="60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曲线连接符 23"/>
            <p:cNvCxnSpPr/>
            <p:nvPr/>
          </p:nvCxnSpPr>
          <p:spPr>
            <a:xfrm rot="10800000" flipV="1">
              <a:off x="1347990" y="2027445"/>
              <a:ext cx="3081197" cy="53544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238676" y="2027446"/>
              <a:ext cx="2840727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Small Cats</a:t>
              </a:r>
              <a:r>
                <a:rPr lang="zh-CN" altLang="en-US" sz="1200" dirty="0"/>
                <a:t>：猫、美洲狮、猎豹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8676" y="2568472"/>
              <a:ext cx="2437952" cy="2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Big Cats</a:t>
              </a:r>
              <a:r>
                <a:rPr lang="zh-CN" altLang="en-US" sz="1200" dirty="0"/>
                <a:t>：豹、狮子、老虎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1234283" y="1791342"/>
              <a:ext cx="194733" cy="21450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049" name="圆角矩形 2048"/>
          <p:cNvSpPr/>
          <p:nvPr/>
        </p:nvSpPr>
        <p:spPr>
          <a:xfrm>
            <a:off x="693818" y="1467275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圆角矩形 2050"/>
          <p:cNvSpPr/>
          <p:nvPr/>
        </p:nvSpPr>
        <p:spPr>
          <a:xfrm>
            <a:off x="373164" y="929030"/>
            <a:ext cx="3318933" cy="265409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107642" y="35772"/>
            <a:ext cx="2788957" cy="2347522"/>
            <a:chOff x="8717124" y="53035"/>
            <a:chExt cx="2971520" cy="2347522"/>
          </a:xfrm>
        </p:grpSpPr>
        <p:grpSp>
          <p:nvGrpSpPr>
            <p:cNvPr id="2052" name="组合 2051"/>
            <p:cNvGrpSpPr/>
            <p:nvPr/>
          </p:nvGrpSpPr>
          <p:grpSpPr>
            <a:xfrm>
              <a:off x="9088152" y="53035"/>
              <a:ext cx="1707031" cy="2188082"/>
              <a:chOff x="10057260" y="648977"/>
              <a:chExt cx="1396306" cy="1477024"/>
            </a:xfrm>
          </p:grpSpPr>
          <p:cxnSp>
            <p:nvCxnSpPr>
              <p:cNvPr id="68" name="曲线连接符 67"/>
              <p:cNvCxnSpPr/>
              <p:nvPr/>
            </p:nvCxnSpPr>
            <p:spPr>
              <a:xfrm flipV="1">
                <a:off x="10057261" y="648977"/>
                <a:ext cx="872211" cy="147702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/>
              <p:cNvCxnSpPr/>
              <p:nvPr/>
            </p:nvCxnSpPr>
            <p:spPr>
              <a:xfrm flipV="1">
                <a:off x="10354136" y="1006610"/>
                <a:ext cx="1099430" cy="999493"/>
              </a:xfrm>
              <a:prstGeom prst="curvedConnector3">
                <a:avLst>
                  <a:gd name="adj1" fmla="val 100056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8717124" y="64633"/>
              <a:ext cx="2971520" cy="2335924"/>
              <a:chOff x="8717124" y="64633"/>
              <a:chExt cx="2971520" cy="2335924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541044" y="2047315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灵长总目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971522" y="64678"/>
                <a:ext cx="12995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人类（灵长目）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717124" y="316465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猩猩、猴子、树鼬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482274" y="2040202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啮齿大目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742234" y="1167681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兔子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133598" y="1368908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老鼠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807296" y="1520789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真灵长大目</a:t>
                </a:r>
              </a:p>
            </p:txBody>
          </p:sp>
          <p:sp>
            <p:nvSpPr>
              <p:cNvPr id="2054" name="圆角矩形 2053"/>
              <p:cNvSpPr/>
              <p:nvPr/>
            </p:nvSpPr>
            <p:spPr>
              <a:xfrm>
                <a:off x="8724232" y="64633"/>
                <a:ext cx="2609978" cy="2335924"/>
              </a:xfrm>
              <a:prstGeom prst="roundRect">
                <a:avLst>
                  <a:gd name="adj" fmla="val 13767"/>
                </a:avLst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 rot="10800000" flipV="1">
            <a:off x="5359721" y="2257816"/>
            <a:ext cx="1942917" cy="7943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8110480" y="2501950"/>
            <a:ext cx="2167810" cy="5555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114791" y="2072204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23044" y="269925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875044" y="2605899"/>
            <a:ext cx="121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大象、海牛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0069963" y="2878380"/>
            <a:ext cx="194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犰狳、树懒、食蚁兽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40" y="2892742"/>
            <a:ext cx="521613" cy="46907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23151" y="303050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吴氏巨颅兽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652539" y="265518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227009" y="3286076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1.95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05868" y="1571461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5560" y="1719333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019341" y="1938506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侏罗兽</a:t>
            </a:r>
          </a:p>
        </p:txBody>
      </p:sp>
    </p:spTree>
    <p:extLst>
      <p:ext uri="{BB962C8B-B14F-4D97-AF65-F5344CB8AC3E}">
        <p14:creationId xmlns:p14="http://schemas.microsoft.com/office/powerpoint/2010/main" val="1562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379779" y="1139344"/>
            <a:ext cx="39729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生活在</a:t>
            </a:r>
            <a:r>
              <a:rPr lang="en-US" altLang="zh-CN" dirty="0"/>
              <a:t>1.95</a:t>
            </a:r>
            <a:r>
              <a:rPr lang="zh-CN" altLang="en-US" dirty="0"/>
              <a:t>亿年前的吴氏巨颅兽是</a:t>
            </a:r>
            <a:r>
              <a:rPr lang="zh-CN" altLang="zh-CN" dirty="0"/>
              <a:t>目前已知最古老的哺乳动物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它其实只有一根回形针那么大。</a:t>
            </a:r>
          </a:p>
        </p:txBody>
      </p:sp>
      <p:pic>
        <p:nvPicPr>
          <p:cNvPr id="3076" name="Picture 4" descr="âå´æ°å·¨é¢å½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9" y="171069"/>
            <a:ext cx="4836839" cy="668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5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15846" y="1680950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36625" y="1870972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69166" y="1347733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09060" y="1696262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1276" y="1526804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582407" y="1863781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7241641" y="215409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1.6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2537" y="2389899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侏罗纪的母亲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72375" y="1526063"/>
            <a:ext cx="3296003" cy="1370035"/>
            <a:chOff x="238676" y="1236483"/>
            <a:chExt cx="4190511" cy="1627586"/>
          </a:xfrm>
        </p:grpSpPr>
        <p:sp>
          <p:nvSpPr>
            <p:cNvPr id="5" name="文本框 4"/>
            <p:cNvSpPr txBox="1"/>
            <p:nvPr/>
          </p:nvSpPr>
          <p:spPr>
            <a:xfrm>
              <a:off x="1008579" y="1384608"/>
              <a:ext cx="932901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I’m Here</a:t>
              </a:r>
              <a:endParaRPr lang="zh-CN" altLang="en-US" sz="1200" dirty="0"/>
            </a:p>
          </p:txBody>
        </p:sp>
        <p:pic>
          <p:nvPicPr>
            <p:cNvPr id="2050" name="Picture 2" descr="âå¡éç«å¤´âçå¾çæç´¢ç»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57219" y="1236483"/>
              <a:ext cx="645432" cy="60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曲线连接符 23"/>
            <p:cNvCxnSpPr/>
            <p:nvPr/>
          </p:nvCxnSpPr>
          <p:spPr>
            <a:xfrm rot="10800000" flipV="1">
              <a:off x="1347990" y="2027445"/>
              <a:ext cx="3081197" cy="53544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238676" y="2027446"/>
              <a:ext cx="2840727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Small Cats</a:t>
              </a:r>
              <a:r>
                <a:rPr lang="zh-CN" altLang="en-US" sz="1200" dirty="0"/>
                <a:t>：猫、美洲狮、猎豹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8676" y="2568472"/>
              <a:ext cx="2437952" cy="2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Big Cats</a:t>
              </a:r>
              <a:r>
                <a:rPr lang="zh-CN" altLang="en-US" sz="1200" dirty="0"/>
                <a:t>：豹、狮子、老虎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1234283" y="1791342"/>
              <a:ext cx="194733" cy="21450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049" name="圆角矩形 2048"/>
          <p:cNvSpPr/>
          <p:nvPr/>
        </p:nvSpPr>
        <p:spPr>
          <a:xfrm>
            <a:off x="693818" y="1467275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圆角矩形 2050"/>
          <p:cNvSpPr/>
          <p:nvPr/>
        </p:nvSpPr>
        <p:spPr>
          <a:xfrm>
            <a:off x="373164" y="929030"/>
            <a:ext cx="3318933" cy="265409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107642" y="35772"/>
            <a:ext cx="2788957" cy="2347522"/>
            <a:chOff x="8717124" y="53035"/>
            <a:chExt cx="2971520" cy="2347522"/>
          </a:xfrm>
        </p:grpSpPr>
        <p:grpSp>
          <p:nvGrpSpPr>
            <p:cNvPr id="2052" name="组合 2051"/>
            <p:cNvGrpSpPr/>
            <p:nvPr/>
          </p:nvGrpSpPr>
          <p:grpSpPr>
            <a:xfrm>
              <a:off x="9088152" y="53035"/>
              <a:ext cx="1707031" cy="2188082"/>
              <a:chOff x="10057260" y="648977"/>
              <a:chExt cx="1396306" cy="1477024"/>
            </a:xfrm>
          </p:grpSpPr>
          <p:cxnSp>
            <p:nvCxnSpPr>
              <p:cNvPr id="68" name="曲线连接符 67"/>
              <p:cNvCxnSpPr/>
              <p:nvPr/>
            </p:nvCxnSpPr>
            <p:spPr>
              <a:xfrm flipV="1">
                <a:off x="10057261" y="648977"/>
                <a:ext cx="872211" cy="147702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/>
              <p:cNvCxnSpPr/>
              <p:nvPr/>
            </p:nvCxnSpPr>
            <p:spPr>
              <a:xfrm flipV="1">
                <a:off x="10354136" y="1006610"/>
                <a:ext cx="1099430" cy="999493"/>
              </a:xfrm>
              <a:prstGeom prst="curvedConnector3">
                <a:avLst>
                  <a:gd name="adj1" fmla="val 100056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8717124" y="64633"/>
              <a:ext cx="2971520" cy="2335924"/>
              <a:chOff x="8717124" y="64633"/>
              <a:chExt cx="2971520" cy="2335924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541044" y="2047315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灵长总目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971522" y="64678"/>
                <a:ext cx="12995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人类（灵长目）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717124" y="316465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猩猩、猴子、树鼬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482274" y="2040202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啮齿大目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742234" y="1167681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兔子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133598" y="1368908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老鼠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807296" y="1520789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真灵长大目</a:t>
                </a:r>
              </a:p>
            </p:txBody>
          </p:sp>
          <p:sp>
            <p:nvSpPr>
              <p:cNvPr id="2054" name="圆角矩形 2053"/>
              <p:cNvSpPr/>
              <p:nvPr/>
            </p:nvSpPr>
            <p:spPr>
              <a:xfrm>
                <a:off x="8724232" y="64633"/>
                <a:ext cx="2609978" cy="2335924"/>
              </a:xfrm>
              <a:prstGeom prst="roundRect">
                <a:avLst>
                  <a:gd name="adj" fmla="val 13767"/>
                </a:avLst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 rot="10800000" flipV="1">
            <a:off x="5359721" y="2257816"/>
            <a:ext cx="1942917" cy="7943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8110480" y="2501950"/>
            <a:ext cx="2167810" cy="5555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114791" y="2072204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23044" y="269925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875044" y="2605899"/>
            <a:ext cx="121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大象、海牛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0069963" y="2878380"/>
            <a:ext cx="194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犰狳、树懒、食蚁兽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40" y="2892742"/>
            <a:ext cx="521613" cy="46907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23151" y="303050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哺乳动物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652539" y="265518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223204" y="3303438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1.95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05868" y="1571461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5560" y="1719333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019341" y="1938506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侏罗兽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227678" y="3498181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吴氏巨颅兽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V="1">
            <a:off x="7667189" y="377374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823150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合弓纲动物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7253883" y="4398542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3.24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5649" y="3911851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兽孔目</a:t>
            </a:r>
          </a:p>
        </p:txBody>
      </p:sp>
      <p:cxnSp>
        <p:nvCxnSpPr>
          <p:cNvPr id="4" name="曲线连接符 3"/>
          <p:cNvCxnSpPr/>
          <p:nvPr/>
        </p:nvCxnSpPr>
        <p:spPr>
          <a:xfrm rot="10800000">
            <a:off x="6291533" y="4148094"/>
            <a:ext cx="708359" cy="1820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394233" y="3887985"/>
            <a:ext cx="828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盘龙目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287927" y="4003466"/>
            <a:ext cx="927145" cy="72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373" y="5337064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b="1" dirty="0"/>
              <a:t>犬颌兽</a:t>
            </a:r>
            <a:endParaRPr lang="en-US" altLang="zh-CN" b="1" dirty="0"/>
          </a:p>
          <a:p>
            <a:pPr algn="ctr"/>
            <a:r>
              <a:rPr lang="zh-CN" altLang="en-US" dirty="0"/>
              <a:t>合弓纲 兽孔目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1" y="1160954"/>
            <a:ext cx="5543794" cy="35203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21" y="1659102"/>
            <a:ext cx="6615537" cy="2954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44890" y="5353925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始祖单弓兽</a:t>
            </a:r>
            <a:endParaRPr lang="en-US" altLang="zh-CN" b="1" dirty="0"/>
          </a:p>
          <a:p>
            <a:pPr algn="ctr"/>
            <a:r>
              <a:rPr lang="zh-CN" altLang="en-US" dirty="0"/>
              <a:t>合弓纲 盘龙目</a:t>
            </a:r>
          </a:p>
        </p:txBody>
      </p:sp>
    </p:spTree>
    <p:extLst>
      <p:ext uri="{BB962C8B-B14F-4D97-AF65-F5344CB8AC3E}">
        <p14:creationId xmlns:p14="http://schemas.microsoft.com/office/powerpoint/2010/main" val="1659168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15846" y="1680950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36625" y="1870972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69166" y="1347733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09060" y="1696262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1276" y="1526804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582407" y="1863781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7241641" y="215409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1.6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2537" y="2389899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侏罗纪的母亲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72375" y="1526063"/>
            <a:ext cx="3296003" cy="1370035"/>
            <a:chOff x="238676" y="1236483"/>
            <a:chExt cx="4190511" cy="1627586"/>
          </a:xfrm>
        </p:grpSpPr>
        <p:sp>
          <p:nvSpPr>
            <p:cNvPr id="5" name="文本框 4"/>
            <p:cNvSpPr txBox="1"/>
            <p:nvPr/>
          </p:nvSpPr>
          <p:spPr>
            <a:xfrm>
              <a:off x="1008579" y="1384608"/>
              <a:ext cx="932901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I’m Here</a:t>
              </a:r>
              <a:endParaRPr lang="zh-CN" altLang="en-US" sz="1200" dirty="0"/>
            </a:p>
          </p:txBody>
        </p:sp>
        <p:pic>
          <p:nvPicPr>
            <p:cNvPr id="2050" name="Picture 2" descr="âå¡éç«å¤´âçå¾çæç´¢ç»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57219" y="1236483"/>
              <a:ext cx="645432" cy="60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曲线连接符 23"/>
            <p:cNvCxnSpPr/>
            <p:nvPr/>
          </p:nvCxnSpPr>
          <p:spPr>
            <a:xfrm rot="10800000" flipV="1">
              <a:off x="1347990" y="2027445"/>
              <a:ext cx="3081197" cy="53544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238676" y="2027446"/>
              <a:ext cx="2840727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Small Cats</a:t>
              </a:r>
              <a:r>
                <a:rPr lang="zh-CN" altLang="en-US" sz="1200" dirty="0"/>
                <a:t>：猫、美洲狮、猎豹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8676" y="2568472"/>
              <a:ext cx="2437952" cy="2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Big Cats</a:t>
              </a:r>
              <a:r>
                <a:rPr lang="zh-CN" altLang="en-US" sz="1200" dirty="0"/>
                <a:t>：豹、狮子、老虎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1234283" y="1791342"/>
              <a:ext cx="194733" cy="21450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049" name="圆角矩形 2048"/>
          <p:cNvSpPr/>
          <p:nvPr/>
        </p:nvSpPr>
        <p:spPr>
          <a:xfrm>
            <a:off x="693818" y="1467275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圆角矩形 2050"/>
          <p:cNvSpPr/>
          <p:nvPr/>
        </p:nvSpPr>
        <p:spPr>
          <a:xfrm>
            <a:off x="373164" y="929030"/>
            <a:ext cx="3318933" cy="265409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107642" y="35772"/>
            <a:ext cx="2788957" cy="2347522"/>
            <a:chOff x="8717124" y="53035"/>
            <a:chExt cx="2971520" cy="2347522"/>
          </a:xfrm>
        </p:grpSpPr>
        <p:grpSp>
          <p:nvGrpSpPr>
            <p:cNvPr id="2052" name="组合 2051"/>
            <p:cNvGrpSpPr/>
            <p:nvPr/>
          </p:nvGrpSpPr>
          <p:grpSpPr>
            <a:xfrm>
              <a:off x="9088152" y="53035"/>
              <a:ext cx="1707031" cy="2188082"/>
              <a:chOff x="10057260" y="648977"/>
              <a:chExt cx="1396306" cy="1477024"/>
            </a:xfrm>
          </p:grpSpPr>
          <p:cxnSp>
            <p:nvCxnSpPr>
              <p:cNvPr id="68" name="曲线连接符 67"/>
              <p:cNvCxnSpPr/>
              <p:nvPr/>
            </p:nvCxnSpPr>
            <p:spPr>
              <a:xfrm flipV="1">
                <a:off x="10057261" y="648977"/>
                <a:ext cx="872211" cy="147702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/>
              <p:cNvCxnSpPr/>
              <p:nvPr/>
            </p:nvCxnSpPr>
            <p:spPr>
              <a:xfrm flipV="1">
                <a:off x="10354136" y="1006610"/>
                <a:ext cx="1099430" cy="999493"/>
              </a:xfrm>
              <a:prstGeom prst="curvedConnector3">
                <a:avLst>
                  <a:gd name="adj1" fmla="val 100056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8717124" y="64633"/>
              <a:ext cx="2971520" cy="2335924"/>
              <a:chOff x="8717124" y="64633"/>
              <a:chExt cx="2971520" cy="2335924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541044" y="2047315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灵长总目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971522" y="64678"/>
                <a:ext cx="12995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人类（灵长目）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717124" y="316465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猩猩、猴子、树鼬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482274" y="2040202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啮齿大目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742234" y="1167681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兔子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133598" y="1368908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老鼠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807296" y="1520789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真灵长大目</a:t>
                </a:r>
              </a:p>
            </p:txBody>
          </p:sp>
          <p:sp>
            <p:nvSpPr>
              <p:cNvPr id="2054" name="圆角矩形 2053"/>
              <p:cNvSpPr/>
              <p:nvPr/>
            </p:nvSpPr>
            <p:spPr>
              <a:xfrm>
                <a:off x="8724232" y="64633"/>
                <a:ext cx="2609978" cy="2335924"/>
              </a:xfrm>
              <a:prstGeom prst="roundRect">
                <a:avLst>
                  <a:gd name="adj" fmla="val 13767"/>
                </a:avLst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 rot="10800000" flipV="1">
            <a:off x="5359721" y="2257816"/>
            <a:ext cx="1942917" cy="7943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8110480" y="2501950"/>
            <a:ext cx="2167810" cy="5555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114791" y="2072204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23044" y="269925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875044" y="2605899"/>
            <a:ext cx="121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大象、海牛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0069963" y="2878380"/>
            <a:ext cx="194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犰狳、树懒、食蚁兽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40" y="2892742"/>
            <a:ext cx="521613" cy="46907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23151" y="303050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哺乳动物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652539" y="265518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223204" y="3303438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1.95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05868" y="1571461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5560" y="1719333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019341" y="1938506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侏罗兽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227678" y="3498181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吴氏巨颅兽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V="1">
            <a:off x="7667189" y="377374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823150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合弓纲动物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038853" y="449064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3.24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5649" y="3911851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兽孔目</a:t>
            </a:r>
          </a:p>
        </p:txBody>
      </p:sp>
      <p:cxnSp>
        <p:nvCxnSpPr>
          <p:cNvPr id="4" name="曲线连接符 3"/>
          <p:cNvCxnSpPr/>
          <p:nvPr/>
        </p:nvCxnSpPr>
        <p:spPr>
          <a:xfrm rot="10800000">
            <a:off x="6291533" y="4148094"/>
            <a:ext cx="708359" cy="1820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460855" y="3883834"/>
            <a:ext cx="2000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盘龙目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247500" y="4022334"/>
            <a:ext cx="927145" cy="72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8455876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蜥形纲动物</a:t>
            </a: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735" y="2999108"/>
            <a:ext cx="765882" cy="713214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78" idx="0"/>
          </p:cNvCxnSpPr>
          <p:nvPr/>
        </p:nvCxnSpPr>
        <p:spPr>
          <a:xfrm flipV="1">
            <a:off x="9344411" y="3361818"/>
            <a:ext cx="6036" cy="78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9156991" y="3089993"/>
            <a:ext cx="5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恐龙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9077123" y="3218954"/>
            <a:ext cx="719936" cy="9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flipV="1">
            <a:off x="9463821" y="3288163"/>
            <a:ext cx="1872332" cy="58454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447140" y="3519052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鸟类恐龙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721702" y="3417955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现代鸟类</a:t>
            </a:r>
          </a:p>
        </p:txBody>
      </p:sp>
      <p:pic>
        <p:nvPicPr>
          <p:cNvPr id="10242" name="Picture 2" descr="âé¸ ç®ç¬ç»âçå¾çæç´¢ç»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280" y="3174645"/>
            <a:ext cx="643890" cy="5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曲线连接符 83"/>
          <p:cNvCxnSpPr/>
          <p:nvPr/>
        </p:nvCxnSpPr>
        <p:spPr>
          <a:xfrm>
            <a:off x="9902877" y="4288598"/>
            <a:ext cx="1256482" cy="3269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0662620" y="424429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现代爬行类</a:t>
            </a:r>
          </a:p>
        </p:txBody>
      </p:sp>
      <p:pic>
        <p:nvPicPr>
          <p:cNvPr id="10244" name="Picture 4" descr="âè ç®ç¬ç»âçå¾çæç´¢ç»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44" y="4201156"/>
            <a:ext cx="502826" cy="64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/>
          <p:nvPr/>
        </p:nvCxnSpPr>
        <p:spPr>
          <a:xfrm flipH="1" flipV="1">
            <a:off x="7693917" y="4707939"/>
            <a:ext cx="906303" cy="723428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8600220" y="4592363"/>
            <a:ext cx="704648" cy="839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693917" y="5515739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四足形动物</a:t>
            </a:r>
          </a:p>
        </p:txBody>
      </p:sp>
      <p:cxnSp>
        <p:nvCxnSpPr>
          <p:cNvPr id="30" name="曲线连接符 29"/>
          <p:cNvCxnSpPr>
            <a:stCxn id="86" idx="1"/>
          </p:cNvCxnSpPr>
          <p:nvPr/>
        </p:nvCxnSpPr>
        <p:spPr>
          <a:xfrm rot="10800000">
            <a:off x="6247501" y="5184234"/>
            <a:ext cx="1446417" cy="50078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696197" y="504919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两栖纲</a:t>
            </a:r>
          </a:p>
        </p:txBody>
      </p:sp>
      <p:pic>
        <p:nvPicPr>
          <p:cNvPr id="10246" name="Picture 6" descr="âéè ç®ç¬ç»âçå¾çæç´¢ç»æ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6"/>
          <a:stretch/>
        </p:blipFill>
        <p:spPr bwMode="auto">
          <a:xfrm>
            <a:off x="5776000" y="4592363"/>
            <a:ext cx="894853" cy="5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文本框 89"/>
          <p:cNvSpPr txBox="1"/>
          <p:nvPr/>
        </p:nvSpPr>
        <p:spPr>
          <a:xfrm>
            <a:off x="8217422" y="5797607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83" grpId="0"/>
      <p:bldP spid="85" grpId="0"/>
      <p:bldP spid="86" grpId="0"/>
      <p:bldP spid="88" grpId="0"/>
      <p:bldP spid="9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15222" y="6037165"/>
            <a:ext cx="343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四足类动物（</a:t>
            </a:r>
            <a:r>
              <a:rPr lang="en-US" altLang="zh-CN" dirty="0" err="1"/>
              <a:t>Tetrapoda</a:t>
            </a:r>
            <a:r>
              <a:rPr lang="zh-CN" altLang="en-US" dirty="0"/>
              <a:t>）假想图</a:t>
            </a:r>
          </a:p>
        </p:txBody>
      </p:sp>
      <p:pic>
        <p:nvPicPr>
          <p:cNvPr id="4098" name="Picture 2" descr="http://1.bp.blogspot.com/-ibvrr_lt9nM/TfWNP5bO8OI/AAAAAAAADC8/zUY5p5-c3-o/s1600/Crassygyrinus%2Bscotic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9" y="530773"/>
            <a:ext cx="10769057" cy="52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928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15846" y="1680950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36625" y="1870972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69166" y="1347733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09060" y="1696262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1276" y="1526804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582407" y="1863781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7241641" y="215409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1.6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2537" y="2389899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侏罗纪的母亲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72375" y="1526063"/>
            <a:ext cx="3296003" cy="1370035"/>
            <a:chOff x="238676" y="1236483"/>
            <a:chExt cx="4190511" cy="1627586"/>
          </a:xfrm>
        </p:grpSpPr>
        <p:sp>
          <p:nvSpPr>
            <p:cNvPr id="5" name="文本框 4"/>
            <p:cNvSpPr txBox="1"/>
            <p:nvPr/>
          </p:nvSpPr>
          <p:spPr>
            <a:xfrm>
              <a:off x="1008579" y="1384608"/>
              <a:ext cx="932901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I’m Here</a:t>
              </a:r>
              <a:endParaRPr lang="zh-CN" altLang="en-US" sz="1200" dirty="0"/>
            </a:p>
          </p:txBody>
        </p:sp>
        <p:pic>
          <p:nvPicPr>
            <p:cNvPr id="2050" name="Picture 2" descr="âå¡éç«å¤´âçå¾çæç´¢ç»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57219" y="1236483"/>
              <a:ext cx="645432" cy="60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曲线连接符 23"/>
            <p:cNvCxnSpPr/>
            <p:nvPr/>
          </p:nvCxnSpPr>
          <p:spPr>
            <a:xfrm rot="10800000" flipV="1">
              <a:off x="1347990" y="2027445"/>
              <a:ext cx="3081197" cy="53544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238676" y="2027446"/>
              <a:ext cx="2840727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Small Cats</a:t>
              </a:r>
              <a:r>
                <a:rPr lang="zh-CN" altLang="en-US" sz="1200" dirty="0"/>
                <a:t>：猫、美洲狮、猎豹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8676" y="2568472"/>
              <a:ext cx="2437952" cy="2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Big Cats</a:t>
              </a:r>
              <a:r>
                <a:rPr lang="zh-CN" altLang="en-US" sz="1200" dirty="0"/>
                <a:t>：豹、狮子、老虎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1234283" y="1791342"/>
              <a:ext cx="194733" cy="21450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049" name="圆角矩形 2048"/>
          <p:cNvSpPr/>
          <p:nvPr/>
        </p:nvSpPr>
        <p:spPr>
          <a:xfrm>
            <a:off x="693818" y="1467275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圆角矩形 2050"/>
          <p:cNvSpPr/>
          <p:nvPr/>
        </p:nvSpPr>
        <p:spPr>
          <a:xfrm>
            <a:off x="373164" y="929030"/>
            <a:ext cx="3318933" cy="265409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107642" y="35772"/>
            <a:ext cx="2788957" cy="2347522"/>
            <a:chOff x="8717124" y="53035"/>
            <a:chExt cx="2971520" cy="2347522"/>
          </a:xfrm>
        </p:grpSpPr>
        <p:grpSp>
          <p:nvGrpSpPr>
            <p:cNvPr id="2052" name="组合 2051"/>
            <p:cNvGrpSpPr/>
            <p:nvPr/>
          </p:nvGrpSpPr>
          <p:grpSpPr>
            <a:xfrm>
              <a:off x="9088152" y="53035"/>
              <a:ext cx="1707031" cy="2188082"/>
              <a:chOff x="10057260" y="648977"/>
              <a:chExt cx="1396306" cy="1477024"/>
            </a:xfrm>
          </p:grpSpPr>
          <p:cxnSp>
            <p:nvCxnSpPr>
              <p:cNvPr id="68" name="曲线连接符 67"/>
              <p:cNvCxnSpPr/>
              <p:nvPr/>
            </p:nvCxnSpPr>
            <p:spPr>
              <a:xfrm flipV="1">
                <a:off x="10057261" y="648977"/>
                <a:ext cx="872211" cy="147702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/>
              <p:cNvCxnSpPr/>
              <p:nvPr/>
            </p:nvCxnSpPr>
            <p:spPr>
              <a:xfrm flipV="1">
                <a:off x="10354136" y="1006610"/>
                <a:ext cx="1099430" cy="999493"/>
              </a:xfrm>
              <a:prstGeom prst="curvedConnector3">
                <a:avLst>
                  <a:gd name="adj1" fmla="val 100056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8717124" y="64633"/>
              <a:ext cx="2971520" cy="2335924"/>
              <a:chOff x="8717124" y="64633"/>
              <a:chExt cx="2971520" cy="2335924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541044" y="2047315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灵长总目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971522" y="64678"/>
                <a:ext cx="12995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人类（灵长目）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717124" y="316465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猩猩、猴子、树鼬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482274" y="2040202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啮齿大目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742234" y="1167681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兔子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133598" y="1368908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老鼠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807296" y="1520789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真灵长大目</a:t>
                </a:r>
              </a:p>
            </p:txBody>
          </p:sp>
          <p:sp>
            <p:nvSpPr>
              <p:cNvPr id="2054" name="圆角矩形 2053"/>
              <p:cNvSpPr/>
              <p:nvPr/>
            </p:nvSpPr>
            <p:spPr>
              <a:xfrm>
                <a:off x="8724232" y="64633"/>
                <a:ext cx="2609978" cy="2335924"/>
              </a:xfrm>
              <a:prstGeom prst="roundRect">
                <a:avLst>
                  <a:gd name="adj" fmla="val 13767"/>
                </a:avLst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 rot="10800000" flipV="1">
            <a:off x="5359721" y="2257816"/>
            <a:ext cx="1942917" cy="7943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8110480" y="2501950"/>
            <a:ext cx="2167810" cy="5555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114791" y="2072204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23044" y="269925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875044" y="2605899"/>
            <a:ext cx="121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大象、海牛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0069963" y="2878380"/>
            <a:ext cx="194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犰狳、树懒、食蚁兽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40" y="2892742"/>
            <a:ext cx="521613" cy="46907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23151" y="303050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哺乳动物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652539" y="265518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223204" y="3303438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1.95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05868" y="1571461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5560" y="1719333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019341" y="1938506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侏罗兽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227678" y="3498181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吴氏巨颅兽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V="1">
            <a:off x="7667189" y="377374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823150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合弓纲动物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038853" y="449064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3.24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5649" y="3911851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兽孔目</a:t>
            </a:r>
          </a:p>
        </p:txBody>
      </p:sp>
      <p:cxnSp>
        <p:nvCxnSpPr>
          <p:cNvPr id="4" name="曲线连接符 3"/>
          <p:cNvCxnSpPr/>
          <p:nvPr/>
        </p:nvCxnSpPr>
        <p:spPr>
          <a:xfrm rot="10800000">
            <a:off x="6291533" y="4148094"/>
            <a:ext cx="708359" cy="1820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460855" y="3883834"/>
            <a:ext cx="2000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盘龙目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247500" y="4022334"/>
            <a:ext cx="927145" cy="72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8455876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蜥形纲动物</a:t>
            </a: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735" y="2999108"/>
            <a:ext cx="765882" cy="713214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78" idx="0"/>
          </p:cNvCxnSpPr>
          <p:nvPr/>
        </p:nvCxnSpPr>
        <p:spPr>
          <a:xfrm flipV="1">
            <a:off x="9344411" y="3361818"/>
            <a:ext cx="6036" cy="78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9156991" y="3089993"/>
            <a:ext cx="5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恐龙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9077123" y="3218954"/>
            <a:ext cx="719936" cy="9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flipV="1">
            <a:off x="9463821" y="3288163"/>
            <a:ext cx="1872332" cy="58454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447140" y="3519052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鸟类恐龙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721702" y="3417955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现代鸟类</a:t>
            </a:r>
          </a:p>
        </p:txBody>
      </p:sp>
      <p:pic>
        <p:nvPicPr>
          <p:cNvPr id="10242" name="Picture 2" descr="âé¸ ç®ç¬ç»âçå¾çæç´¢ç»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280" y="3174645"/>
            <a:ext cx="643890" cy="5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曲线连接符 83"/>
          <p:cNvCxnSpPr/>
          <p:nvPr/>
        </p:nvCxnSpPr>
        <p:spPr>
          <a:xfrm>
            <a:off x="9902877" y="4288598"/>
            <a:ext cx="1256482" cy="3269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0662620" y="424429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现代爬行类</a:t>
            </a:r>
          </a:p>
        </p:txBody>
      </p:sp>
      <p:pic>
        <p:nvPicPr>
          <p:cNvPr id="10244" name="Picture 4" descr="âè ç®ç¬ç»âçå¾çæç´¢ç»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44" y="4201156"/>
            <a:ext cx="502826" cy="64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>
            <a:stCxn id="86" idx="0"/>
          </p:cNvCxnSpPr>
          <p:nvPr/>
        </p:nvCxnSpPr>
        <p:spPr>
          <a:xfrm flipH="1" flipV="1">
            <a:off x="7705650" y="4651878"/>
            <a:ext cx="771888" cy="627109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6" idx="0"/>
            <a:endCxn id="78" idx="2"/>
          </p:cNvCxnSpPr>
          <p:nvPr/>
        </p:nvCxnSpPr>
        <p:spPr>
          <a:xfrm flipV="1">
            <a:off x="8477538" y="4485774"/>
            <a:ext cx="866873" cy="793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589003" y="5278987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四足形动物</a:t>
            </a:r>
          </a:p>
        </p:txBody>
      </p:sp>
      <p:cxnSp>
        <p:nvCxnSpPr>
          <p:cNvPr id="30" name="曲线连接符 29"/>
          <p:cNvCxnSpPr/>
          <p:nvPr/>
        </p:nvCxnSpPr>
        <p:spPr>
          <a:xfrm rot="10800000">
            <a:off x="6499995" y="4989577"/>
            <a:ext cx="1446417" cy="50078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747603" y="4801984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两栖纲</a:t>
            </a:r>
          </a:p>
        </p:txBody>
      </p:sp>
      <p:pic>
        <p:nvPicPr>
          <p:cNvPr id="10246" name="Picture 6" descr="âéè ç®ç¬ç»âçå¾çæç´¢ç»æ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6"/>
          <a:stretch/>
        </p:blipFill>
        <p:spPr bwMode="auto">
          <a:xfrm>
            <a:off x="5823829" y="4430587"/>
            <a:ext cx="894853" cy="5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文本框 89"/>
          <p:cNvSpPr txBox="1"/>
          <p:nvPr/>
        </p:nvSpPr>
        <p:spPr>
          <a:xfrm>
            <a:off x="8179865" y="5578129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749635" y="6211198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远古的“鱼”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559517" y="5891835"/>
            <a:ext cx="9218" cy="319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8068734" y="6485182"/>
            <a:ext cx="114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B050"/>
                </a:solidFill>
              </a:rPr>
              <a:t>大约</a:t>
            </a:r>
            <a:r>
              <a:rPr lang="en-US" altLang="zh-CN" sz="1200" dirty="0">
                <a:solidFill>
                  <a:srgbClr val="00B050"/>
                </a:solidFill>
              </a:rPr>
              <a:t>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3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77078" y="587950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第一批脊椎动物假想图</a:t>
            </a:r>
          </a:p>
        </p:txBody>
      </p:sp>
      <p:pic>
        <p:nvPicPr>
          <p:cNvPr id="5122" name="Picture 2" descr="Haikouichthys 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2" y="1052072"/>
            <a:ext cx="540067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58081"/>
          <a:stretch/>
        </p:blipFill>
        <p:spPr>
          <a:xfrm>
            <a:off x="5923574" y="1332951"/>
            <a:ext cx="5499869" cy="15100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961" y="3480895"/>
            <a:ext cx="52292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0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915846" y="1680950"/>
            <a:ext cx="103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636625" y="1870972"/>
            <a:ext cx="156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530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~260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69166" y="1347733"/>
            <a:ext cx="10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小古猫</a:t>
            </a:r>
            <a:endParaRPr lang="en-US" altLang="zh-CN" sz="1200" dirty="0"/>
          </a:p>
          <a:p>
            <a:pPr algn="ctr"/>
            <a:r>
              <a:rPr lang="zh-CN" altLang="en-US" sz="12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09060" y="1696262"/>
            <a:ext cx="1593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6500</a:t>
            </a:r>
            <a:r>
              <a:rPr lang="zh-CN" altLang="en-US" sz="1200" dirty="0">
                <a:solidFill>
                  <a:srgbClr val="00B050"/>
                </a:solidFill>
              </a:rPr>
              <a:t>万</a:t>
            </a:r>
            <a:r>
              <a:rPr lang="en-US" altLang="zh-CN" sz="1200" dirty="0">
                <a:solidFill>
                  <a:srgbClr val="00B050"/>
                </a:solidFill>
              </a:rPr>
              <a:t>~4200</a:t>
            </a:r>
            <a:r>
              <a:rPr lang="zh-CN" altLang="en-US" sz="1200" dirty="0">
                <a:solidFill>
                  <a:srgbClr val="00B050"/>
                </a:solidFill>
              </a:rPr>
              <a:t>万年前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81276" y="1526804"/>
            <a:ext cx="542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猫科</a:t>
            </a:r>
            <a:endParaRPr lang="en-US" altLang="zh-CN" sz="1200" dirty="0"/>
          </a:p>
        </p:txBody>
      </p:sp>
      <p:grpSp>
        <p:nvGrpSpPr>
          <p:cNvPr id="59" name="组合 58"/>
          <p:cNvGrpSpPr/>
          <p:nvPr/>
        </p:nvGrpSpPr>
        <p:grpSpPr>
          <a:xfrm>
            <a:off x="582407" y="1863781"/>
            <a:ext cx="6644602" cy="3291777"/>
            <a:chOff x="117786" y="1602363"/>
            <a:chExt cx="7508745" cy="3869361"/>
          </a:xfrm>
        </p:grpSpPr>
        <p:cxnSp>
          <p:nvCxnSpPr>
            <p:cNvPr id="34" name="曲线连接符 33"/>
            <p:cNvCxnSpPr/>
            <p:nvPr/>
          </p:nvCxnSpPr>
          <p:spPr>
            <a:xfrm rot="10800000" flipV="1">
              <a:off x="753948" y="1786959"/>
              <a:ext cx="4893224" cy="1967879"/>
            </a:xfrm>
            <a:prstGeom prst="curvedConnector3">
              <a:avLst>
                <a:gd name="adj1" fmla="val 4309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17786" y="3099384"/>
              <a:ext cx="2552433" cy="554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食肉目：小狗、浣熊、海狮、海豹、熊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26" name="曲线连接符 25"/>
            <p:cNvCxnSpPr/>
            <p:nvPr/>
          </p:nvCxnSpPr>
          <p:spPr>
            <a:xfrm rot="10800000" flipV="1">
              <a:off x="851138" y="1602364"/>
              <a:ext cx="6304925" cy="26690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52047" y="3929527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鳞甲目：穿山甲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05079" y="4319191"/>
              <a:ext cx="871561" cy="32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肉齿目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64145" y="4476855"/>
              <a:ext cx="1047722" cy="8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曲线连接符 40"/>
            <p:cNvCxnSpPr/>
            <p:nvPr/>
          </p:nvCxnSpPr>
          <p:spPr>
            <a:xfrm rot="10800000" flipV="1">
              <a:off x="1012948" y="1602363"/>
              <a:ext cx="6613583" cy="346926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850" y="4690744"/>
              <a:ext cx="2191886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翼手目：蝙蝠</a:t>
              </a:r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72540" y="5145271"/>
              <a:ext cx="4190513" cy="292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偶蹄目：牛、马、羊、猪、长颈鹿</a:t>
              </a:r>
              <a:r>
                <a:rPr lang="en-US" altLang="zh-CN" sz="1200" dirty="0"/>
                <a:t>……</a:t>
              </a:r>
              <a:r>
                <a:rPr lang="zh-CN" altLang="en-US" sz="1200" dirty="0"/>
                <a:t>以及鲸鱼</a:t>
              </a:r>
              <a:endParaRPr lang="en-US" altLang="zh-CN" sz="1200" dirty="0"/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436" y="4945565"/>
              <a:ext cx="573088" cy="526159"/>
            </a:xfrm>
            <a:prstGeom prst="rect">
              <a:avLst/>
            </a:prstGeom>
          </p:spPr>
        </p:pic>
      </p:grpSp>
      <p:sp>
        <p:nvSpPr>
          <p:cNvPr id="42" name="文本框 41"/>
          <p:cNvSpPr txBox="1"/>
          <p:nvPr/>
        </p:nvSpPr>
        <p:spPr>
          <a:xfrm>
            <a:off x="7241641" y="215409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1.6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92537" y="2389899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侏罗纪的母亲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72375" y="1526063"/>
            <a:ext cx="3296003" cy="1370035"/>
            <a:chOff x="238676" y="1236483"/>
            <a:chExt cx="4190511" cy="1627586"/>
          </a:xfrm>
        </p:grpSpPr>
        <p:sp>
          <p:nvSpPr>
            <p:cNvPr id="5" name="文本框 4"/>
            <p:cNvSpPr txBox="1"/>
            <p:nvPr/>
          </p:nvSpPr>
          <p:spPr>
            <a:xfrm>
              <a:off x="1008579" y="1384608"/>
              <a:ext cx="932901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I’m Here</a:t>
              </a:r>
              <a:endParaRPr lang="zh-CN" altLang="en-US" sz="1200" dirty="0"/>
            </a:p>
          </p:txBody>
        </p:sp>
        <p:pic>
          <p:nvPicPr>
            <p:cNvPr id="2050" name="Picture 2" descr="âå¡éç«å¤´âçå¾çæç´¢ç»æ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57219" y="1236483"/>
              <a:ext cx="645432" cy="609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曲线连接符 23"/>
            <p:cNvCxnSpPr/>
            <p:nvPr/>
          </p:nvCxnSpPr>
          <p:spPr>
            <a:xfrm rot="10800000" flipV="1">
              <a:off x="1347990" y="2027445"/>
              <a:ext cx="3081197" cy="535449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238676" y="2027446"/>
              <a:ext cx="2840727" cy="26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Small Cats</a:t>
              </a:r>
              <a:r>
                <a:rPr lang="zh-CN" altLang="en-US" sz="1200" dirty="0"/>
                <a:t>：猫、美洲狮、猎豹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38676" y="2568472"/>
              <a:ext cx="2437952" cy="2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Big Cats</a:t>
              </a:r>
              <a:r>
                <a:rPr lang="zh-CN" altLang="en-US" sz="1200" dirty="0"/>
                <a:t>：豹、狮子、老虎</a:t>
              </a:r>
            </a:p>
          </p:txBody>
        </p:sp>
        <p:sp>
          <p:nvSpPr>
            <p:cNvPr id="54" name="上箭头 53"/>
            <p:cNvSpPr/>
            <p:nvPr/>
          </p:nvSpPr>
          <p:spPr>
            <a:xfrm>
              <a:off x="1234283" y="1791342"/>
              <a:ext cx="194733" cy="214508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2049" name="圆角矩形 2048"/>
          <p:cNvSpPr/>
          <p:nvPr/>
        </p:nvSpPr>
        <p:spPr>
          <a:xfrm>
            <a:off x="693818" y="1467275"/>
            <a:ext cx="2667000" cy="1668572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1" name="圆角矩形 2050"/>
          <p:cNvSpPr/>
          <p:nvPr/>
        </p:nvSpPr>
        <p:spPr>
          <a:xfrm>
            <a:off x="373164" y="929030"/>
            <a:ext cx="3318933" cy="2654090"/>
          </a:xfrm>
          <a:prstGeom prst="round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107642" y="35772"/>
            <a:ext cx="2788957" cy="2347522"/>
            <a:chOff x="8717124" y="53035"/>
            <a:chExt cx="2971520" cy="2347522"/>
          </a:xfrm>
        </p:grpSpPr>
        <p:grpSp>
          <p:nvGrpSpPr>
            <p:cNvPr id="2052" name="组合 2051"/>
            <p:cNvGrpSpPr/>
            <p:nvPr/>
          </p:nvGrpSpPr>
          <p:grpSpPr>
            <a:xfrm>
              <a:off x="9088152" y="53035"/>
              <a:ext cx="1707031" cy="2188082"/>
              <a:chOff x="10057260" y="648977"/>
              <a:chExt cx="1396306" cy="1477024"/>
            </a:xfrm>
          </p:grpSpPr>
          <p:cxnSp>
            <p:nvCxnSpPr>
              <p:cNvPr id="68" name="曲线连接符 67"/>
              <p:cNvCxnSpPr/>
              <p:nvPr/>
            </p:nvCxnSpPr>
            <p:spPr>
              <a:xfrm flipV="1">
                <a:off x="10057261" y="648977"/>
                <a:ext cx="872211" cy="147702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曲线连接符 68"/>
              <p:cNvCxnSpPr/>
              <p:nvPr/>
            </p:nvCxnSpPr>
            <p:spPr>
              <a:xfrm flipV="1">
                <a:off x="10354136" y="1006610"/>
                <a:ext cx="1099430" cy="999493"/>
              </a:xfrm>
              <a:prstGeom prst="curvedConnector3">
                <a:avLst>
                  <a:gd name="adj1" fmla="val 100056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>
              <a:off x="8717124" y="64633"/>
              <a:ext cx="2971520" cy="2335924"/>
              <a:chOff x="8717124" y="64633"/>
              <a:chExt cx="2971520" cy="2335924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10541044" y="2047315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b="1" dirty="0"/>
                  <a:t>灵长总目</a:t>
                </a: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8971522" y="64678"/>
                <a:ext cx="12995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人类（灵长目）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717124" y="316465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猩猩、猴子、树鼬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9482274" y="2040202"/>
                <a:ext cx="1147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啮齿大目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0742234" y="1167681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兔子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10133598" y="1368908"/>
                <a:ext cx="642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老鼠</a:t>
                </a:r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8807296" y="1520789"/>
                <a:ext cx="23463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/>
                  <a:t>真灵长大目</a:t>
                </a:r>
              </a:p>
            </p:txBody>
          </p:sp>
          <p:sp>
            <p:nvSpPr>
              <p:cNvPr id="2054" name="圆角矩形 2053"/>
              <p:cNvSpPr/>
              <p:nvPr/>
            </p:nvSpPr>
            <p:spPr>
              <a:xfrm>
                <a:off x="8724232" y="64633"/>
                <a:ext cx="2609978" cy="2335924"/>
              </a:xfrm>
              <a:prstGeom prst="roundRect">
                <a:avLst>
                  <a:gd name="adj" fmla="val 13767"/>
                </a:avLst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" name="曲线连接符 2"/>
          <p:cNvCxnSpPr/>
          <p:nvPr/>
        </p:nvCxnSpPr>
        <p:spPr>
          <a:xfrm rot="10800000" flipV="1">
            <a:off x="5359721" y="2257816"/>
            <a:ext cx="1942917" cy="79430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曲线连接符 6"/>
          <p:cNvCxnSpPr/>
          <p:nvPr/>
        </p:nvCxnSpPr>
        <p:spPr>
          <a:xfrm>
            <a:off x="8110480" y="2501950"/>
            <a:ext cx="2167810" cy="5555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114791" y="2072204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非洲兽总目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223044" y="2699256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异关节总目（贫齿总目）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875044" y="2605899"/>
            <a:ext cx="121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大象、海牛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sp>
        <p:nvSpPr>
          <p:cNvPr id="61" name="文本框 60"/>
          <p:cNvSpPr txBox="1"/>
          <p:nvPr/>
        </p:nvSpPr>
        <p:spPr>
          <a:xfrm>
            <a:off x="10069963" y="2878380"/>
            <a:ext cx="1945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犰狳、树懒、食蚁兽</a:t>
            </a:r>
            <a:r>
              <a:rPr lang="en-US" altLang="zh-CN" sz="1200" dirty="0"/>
              <a:t>……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940" y="2892742"/>
            <a:ext cx="521613" cy="469076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6823151" y="303050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哺乳动物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652539" y="265518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223204" y="3303438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1.95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305868" y="1571461"/>
            <a:ext cx="1388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劳亚兽总目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7195560" y="1719333"/>
            <a:ext cx="996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胎盘动物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019341" y="1938506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侏罗兽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7227678" y="3498181"/>
            <a:ext cx="129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吴氏巨颅兽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V="1">
            <a:off x="7667189" y="3773747"/>
            <a:ext cx="0" cy="388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823150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合弓纲动物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038853" y="4490643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3.24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705649" y="3911851"/>
            <a:ext cx="2083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兽孔目</a:t>
            </a:r>
          </a:p>
        </p:txBody>
      </p:sp>
      <p:cxnSp>
        <p:nvCxnSpPr>
          <p:cNvPr id="4" name="曲线连接符 3"/>
          <p:cNvCxnSpPr/>
          <p:nvPr/>
        </p:nvCxnSpPr>
        <p:spPr>
          <a:xfrm rot="10800000">
            <a:off x="6291533" y="4148094"/>
            <a:ext cx="708359" cy="18206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460855" y="3883834"/>
            <a:ext cx="2000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盘龙目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247500" y="4022334"/>
            <a:ext cx="927145" cy="72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8455876" y="4147220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蜥形纲动物</a:t>
            </a: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735" y="2999108"/>
            <a:ext cx="765882" cy="713214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78" idx="0"/>
          </p:cNvCxnSpPr>
          <p:nvPr/>
        </p:nvCxnSpPr>
        <p:spPr>
          <a:xfrm flipV="1">
            <a:off x="9344411" y="3361818"/>
            <a:ext cx="6036" cy="78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9156991" y="3089993"/>
            <a:ext cx="5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恐龙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9077123" y="3218954"/>
            <a:ext cx="719936" cy="99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曲线连接符 11"/>
          <p:cNvCxnSpPr/>
          <p:nvPr/>
        </p:nvCxnSpPr>
        <p:spPr>
          <a:xfrm flipV="1">
            <a:off x="9463821" y="3288163"/>
            <a:ext cx="1872332" cy="58454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447140" y="3519052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鸟类恐龙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721702" y="3417955"/>
            <a:ext cx="805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现代鸟类</a:t>
            </a:r>
          </a:p>
        </p:txBody>
      </p:sp>
      <p:pic>
        <p:nvPicPr>
          <p:cNvPr id="10242" name="Picture 2" descr="âé¸ ç®ç¬ç»âçå¾çæç´¢ç»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280" y="3174645"/>
            <a:ext cx="643890" cy="53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曲线连接符 83"/>
          <p:cNvCxnSpPr/>
          <p:nvPr/>
        </p:nvCxnSpPr>
        <p:spPr>
          <a:xfrm>
            <a:off x="9902877" y="4288598"/>
            <a:ext cx="1256482" cy="32696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10662620" y="424429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现代爬行类</a:t>
            </a:r>
          </a:p>
        </p:txBody>
      </p:sp>
      <p:pic>
        <p:nvPicPr>
          <p:cNvPr id="10244" name="Picture 4" descr="âè ç®ç¬ç»âçå¾çæç´¢ç»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344" y="4201156"/>
            <a:ext cx="502826" cy="64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>
            <a:stCxn id="86" idx="0"/>
          </p:cNvCxnSpPr>
          <p:nvPr/>
        </p:nvCxnSpPr>
        <p:spPr>
          <a:xfrm flipH="1" flipV="1">
            <a:off x="7742365" y="4660169"/>
            <a:ext cx="735173" cy="618818"/>
          </a:xfrm>
          <a:prstGeom prst="line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6" idx="0"/>
          </p:cNvCxnSpPr>
          <p:nvPr/>
        </p:nvCxnSpPr>
        <p:spPr>
          <a:xfrm flipV="1">
            <a:off x="8477538" y="4559424"/>
            <a:ext cx="949736" cy="719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7589003" y="5278987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四足形动物</a:t>
            </a:r>
          </a:p>
        </p:txBody>
      </p:sp>
      <p:cxnSp>
        <p:nvCxnSpPr>
          <p:cNvPr id="30" name="曲线连接符 29"/>
          <p:cNvCxnSpPr/>
          <p:nvPr/>
        </p:nvCxnSpPr>
        <p:spPr>
          <a:xfrm rot="10800000">
            <a:off x="6499995" y="4989577"/>
            <a:ext cx="1446417" cy="50078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747603" y="4801984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两栖纲</a:t>
            </a:r>
          </a:p>
        </p:txBody>
      </p:sp>
      <p:pic>
        <p:nvPicPr>
          <p:cNvPr id="10246" name="Picture 6" descr="âéè ç®ç¬ç»âçå¾çæç´¢ç»æ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6"/>
          <a:stretch/>
        </p:blipFill>
        <p:spPr bwMode="auto">
          <a:xfrm>
            <a:off x="5823829" y="4430587"/>
            <a:ext cx="894853" cy="5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文本框 89"/>
          <p:cNvSpPr txBox="1"/>
          <p:nvPr/>
        </p:nvSpPr>
        <p:spPr>
          <a:xfrm>
            <a:off x="8179865" y="5578129"/>
            <a:ext cx="976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4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749635" y="6211198"/>
            <a:ext cx="1777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远古的“鱼”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8559517" y="5891835"/>
            <a:ext cx="9218" cy="319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/>
        </p:nvSpPr>
        <p:spPr>
          <a:xfrm>
            <a:off x="8068734" y="6485182"/>
            <a:ext cx="114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00B050"/>
                </a:solidFill>
              </a:rPr>
              <a:t>大约</a:t>
            </a:r>
            <a:r>
              <a:rPr lang="en-US" altLang="zh-CN" sz="1200" dirty="0">
                <a:solidFill>
                  <a:srgbClr val="00B050"/>
                </a:solidFill>
              </a:rPr>
              <a:t>5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601793" y="5990386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硬骨鱼纲</a:t>
            </a:r>
          </a:p>
        </p:txBody>
      </p:sp>
      <p:cxnSp>
        <p:nvCxnSpPr>
          <p:cNvPr id="10" name="曲线连接符 9"/>
          <p:cNvCxnSpPr/>
          <p:nvPr/>
        </p:nvCxnSpPr>
        <p:spPr>
          <a:xfrm rot="10800000">
            <a:off x="5782733" y="5578129"/>
            <a:ext cx="2417434" cy="55075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6140644" y="5326540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现代鱼类</a:t>
            </a:r>
          </a:p>
        </p:txBody>
      </p:sp>
      <p:pic>
        <p:nvPicPr>
          <p:cNvPr id="12290" name="Picture 2" descr="âé±¼ ç®ç¬ç»âçå¾çæç´¢ç»æ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2" b="13851"/>
          <a:stretch/>
        </p:blipFill>
        <p:spPr bwMode="auto">
          <a:xfrm>
            <a:off x="5106024" y="5089548"/>
            <a:ext cx="1080625" cy="42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/>
          <p:nvPr/>
        </p:nvCxnSpPr>
        <p:spPr>
          <a:xfrm flipH="1">
            <a:off x="5475444" y="6380475"/>
            <a:ext cx="21135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6686606" y="6110966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软骨鱼纲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5525990" y="6051516"/>
            <a:ext cx="111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现代鲨鱼</a:t>
            </a:r>
          </a:p>
        </p:txBody>
      </p:sp>
      <p:pic>
        <p:nvPicPr>
          <p:cNvPr id="12292" name="Picture 4" descr="âé²¨é±¼ ç®ç¬ç»âçå¾çæç´¢ç»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38" y="5548638"/>
            <a:ext cx="726699" cy="75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直接箭头连接符 99"/>
          <p:cNvCxnSpPr/>
          <p:nvPr/>
        </p:nvCxnSpPr>
        <p:spPr>
          <a:xfrm flipH="1">
            <a:off x="9293384" y="6380475"/>
            <a:ext cx="548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9680473" y="6159238"/>
            <a:ext cx="1106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皮卡虫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0401225" y="6472802"/>
            <a:ext cx="114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0B050"/>
                </a:solidFill>
              </a:rPr>
              <a:t>5.42</a:t>
            </a:r>
            <a:r>
              <a:rPr lang="zh-CN" altLang="en-US" sz="1200" dirty="0">
                <a:solidFill>
                  <a:srgbClr val="00B050"/>
                </a:solidFill>
              </a:rPr>
              <a:t>亿年前</a:t>
            </a:r>
            <a:endParaRPr lang="en-US" altLang="zh-CN" sz="1200" dirty="0">
              <a:solidFill>
                <a:srgbClr val="00B050"/>
              </a:solidFill>
            </a:endParaRPr>
          </a:p>
        </p:txBody>
      </p:sp>
      <p:cxnSp>
        <p:nvCxnSpPr>
          <p:cNvPr id="104" name="直接箭头连接符 103"/>
          <p:cNvCxnSpPr/>
          <p:nvPr/>
        </p:nvCxnSpPr>
        <p:spPr>
          <a:xfrm flipH="1">
            <a:off x="10610708" y="6328515"/>
            <a:ext cx="5486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爆炸形 1 34"/>
          <p:cNvSpPr/>
          <p:nvPr/>
        </p:nvSpPr>
        <p:spPr>
          <a:xfrm>
            <a:off x="11260667" y="5594848"/>
            <a:ext cx="857503" cy="1190333"/>
          </a:xfrm>
          <a:prstGeom prst="irregularSeal1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11085940" y="5085376"/>
            <a:ext cx="1106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寒武纪生命大爆发</a:t>
            </a:r>
          </a:p>
        </p:txBody>
      </p:sp>
    </p:spTree>
    <p:extLst>
      <p:ext uri="{BB962C8B-B14F-4D97-AF65-F5344CB8AC3E}">
        <p14:creationId xmlns:p14="http://schemas.microsoft.com/office/powerpoint/2010/main" val="16601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4" grpId="0"/>
      <p:bldP spid="102" grpId="0"/>
      <p:bldP spid="103" grpId="0"/>
      <p:bldP spid="35" grpId="0" animBg="1"/>
      <p:bldP spid="1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âå¡éç«å¤´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165614" y="1526063"/>
            <a:ext cx="507658" cy="5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288ECB8F-4BB6-4D87-8687-2D4A45BEA237}"/>
              </a:ext>
            </a:extLst>
          </p:cNvPr>
          <p:cNvSpPr txBox="1"/>
          <p:nvPr/>
        </p:nvSpPr>
        <p:spPr>
          <a:xfrm>
            <a:off x="1694482" y="1496705"/>
            <a:ext cx="65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现代家猫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81C75D4D-A699-4716-B179-0B8EEE2673B1}"/>
              </a:ext>
            </a:extLst>
          </p:cNvPr>
          <p:cNvCxnSpPr/>
          <p:nvPr/>
        </p:nvCxnSpPr>
        <p:spPr>
          <a:xfrm flipH="1">
            <a:off x="2351526" y="1789091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B758DE7A-68C1-4719-BA0F-23FE018BE728}"/>
              </a:ext>
            </a:extLst>
          </p:cNvPr>
          <p:cNvSpPr txBox="1"/>
          <p:nvPr/>
        </p:nvSpPr>
        <p:spPr>
          <a:xfrm>
            <a:off x="2868606" y="1496704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沙漠野猫</a:t>
            </a:r>
            <a:endParaRPr lang="en-US" altLang="zh-CN" sz="1600" dirty="0"/>
          </a:p>
          <a:p>
            <a:r>
              <a:rPr lang="en-US" altLang="zh-CN" sz="1600" dirty="0"/>
              <a:t>Wild Cat</a:t>
            </a:r>
            <a:endParaRPr lang="zh-CN" altLang="en-US" sz="1600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901222D0-AB13-4F83-9024-2CB6314E27A4}"/>
              </a:ext>
            </a:extLst>
          </p:cNvPr>
          <p:cNvSpPr txBox="1"/>
          <p:nvPr/>
        </p:nvSpPr>
        <p:spPr>
          <a:xfrm>
            <a:off x="2851318" y="202953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约</a:t>
            </a:r>
            <a:r>
              <a:rPr lang="en-US" altLang="zh-CN" sz="1400" dirty="0">
                <a:solidFill>
                  <a:srgbClr val="00B050"/>
                </a:solidFill>
              </a:rPr>
              <a:t>1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0F35D24-0081-4FD9-AFC5-A2EA675A0759}"/>
              </a:ext>
            </a:extLst>
          </p:cNvPr>
          <p:cNvCxnSpPr/>
          <p:nvPr/>
        </p:nvCxnSpPr>
        <p:spPr>
          <a:xfrm flipH="1">
            <a:off x="3905576" y="1789090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B63DFFCB-B680-4FA9-84FE-030CFE03ED03}"/>
              </a:ext>
            </a:extLst>
          </p:cNvPr>
          <p:cNvSpPr txBox="1"/>
          <p:nvPr/>
        </p:nvSpPr>
        <p:spPr>
          <a:xfrm>
            <a:off x="4392223" y="1619813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卢那猫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E5715CF-A400-45EA-8CB3-3C2F9C5097B9}"/>
              </a:ext>
            </a:extLst>
          </p:cNvPr>
          <p:cNvSpPr txBox="1"/>
          <p:nvPr/>
        </p:nvSpPr>
        <p:spPr>
          <a:xfrm>
            <a:off x="4342353" y="1880728"/>
            <a:ext cx="113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530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~260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09" name="曲线连接符 23">
            <a:extLst>
              <a:ext uri="{FF2B5EF4-FFF2-40B4-BE49-F238E27FC236}">
                <a16:creationId xmlns:a16="http://schemas.microsoft.com/office/drawing/2014/main" id="{AABD40F6-8F9D-4D86-B4A7-EAB9D8DADC9A}"/>
              </a:ext>
            </a:extLst>
          </p:cNvPr>
          <p:cNvCxnSpPr/>
          <p:nvPr/>
        </p:nvCxnSpPr>
        <p:spPr>
          <a:xfrm rot="10800000" flipV="1">
            <a:off x="1968099" y="2491198"/>
            <a:ext cx="2799008" cy="77589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3BB0FF1-7744-4D01-88CD-94079A9EBF22}"/>
              </a:ext>
            </a:extLst>
          </p:cNvPr>
          <p:cNvSpPr txBox="1"/>
          <p:nvPr/>
        </p:nvSpPr>
        <p:spPr>
          <a:xfrm>
            <a:off x="3600249" y="2582774"/>
            <a:ext cx="158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所有猫科动物共同祖先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50BA23E2-E93C-49A8-BB56-65E6C2EABC9F}"/>
              </a:ext>
            </a:extLst>
          </p:cNvPr>
          <p:cNvSpPr txBox="1"/>
          <p:nvPr/>
        </p:nvSpPr>
        <p:spPr>
          <a:xfrm>
            <a:off x="858786" y="2731642"/>
            <a:ext cx="28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Small Cats</a:t>
            </a:r>
            <a:r>
              <a:rPr lang="zh-CN" altLang="en-US" sz="1400" dirty="0"/>
              <a:t>：猫、美洲狮、猎豹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506A657E-CE47-480A-A6E9-B4B5EDC9833D}"/>
              </a:ext>
            </a:extLst>
          </p:cNvPr>
          <p:cNvSpPr txBox="1"/>
          <p:nvPr/>
        </p:nvSpPr>
        <p:spPr>
          <a:xfrm>
            <a:off x="858786" y="3272668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Big Cats</a:t>
            </a:r>
            <a:r>
              <a:rPr lang="zh-CN" altLang="en-US" sz="1400" dirty="0"/>
              <a:t>：豹、狮子、老虎</a:t>
            </a:r>
          </a:p>
        </p:txBody>
      </p: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4F140785-BD39-4DF5-B3E7-EACA93340963}"/>
              </a:ext>
            </a:extLst>
          </p:cNvPr>
          <p:cNvCxnSpPr/>
          <p:nvPr/>
        </p:nvCxnSpPr>
        <p:spPr>
          <a:xfrm>
            <a:off x="858786" y="3722145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715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/>
      <p:bldP spid="107" grpId="0"/>
      <p:bldP spid="108" grpId="0"/>
      <p:bldP spid="110" grpId="0"/>
      <p:bldP spid="111" grpId="0"/>
      <p:bldP spid="1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79098" y="6110737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出现于</a:t>
            </a:r>
            <a:r>
              <a:rPr lang="en-US" altLang="zh-CN" dirty="0"/>
              <a:t>5.42</a:t>
            </a:r>
            <a:r>
              <a:rPr lang="zh-CN" altLang="en-US" dirty="0"/>
              <a:t>亿年前寒武纪生命大爆发的皮卡虫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87" y="223301"/>
            <a:ext cx="7709676" cy="57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54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60215" y="5406258"/>
            <a:ext cx="7395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细胞是构成生物的基本单位，细胞很小，部分要借助显微镜才能看到，人体大概</a:t>
            </a:r>
            <a:r>
              <a:rPr lang="zh-CN" altLang="zh-CN" dirty="0"/>
              <a:t>含有十万亿个细胞</a:t>
            </a:r>
            <a:endParaRPr lang="zh-CN" altLang="en-US" dirty="0"/>
          </a:p>
        </p:txBody>
      </p:sp>
      <p:pic>
        <p:nvPicPr>
          <p:cNvPr id="6146" name="Picture 2" descr="âäººç±» å¡é ç¢é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66" y="101881"/>
            <a:ext cx="2813251" cy="28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âäººç±» å¡é ç¢é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3"/>
          <a:stretch/>
        </p:blipFill>
        <p:spPr bwMode="auto">
          <a:xfrm>
            <a:off x="8069865" y="569420"/>
            <a:ext cx="2038350" cy="432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97" y="2793383"/>
            <a:ext cx="3438922" cy="3444213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213835" y="2864068"/>
            <a:ext cx="546538" cy="488731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882462" y="4765098"/>
            <a:ext cx="583671" cy="488731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901029" y="1750654"/>
            <a:ext cx="546538" cy="488731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>
            <a:off x="3557752" y="1995019"/>
            <a:ext cx="1192924" cy="3347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519356" y="3538104"/>
            <a:ext cx="1294382" cy="14465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6865993" y="3026979"/>
            <a:ext cx="1284779" cy="4204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50" name="Picture 6" descr="âç»è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66" y="2028009"/>
            <a:ext cx="1994086" cy="18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71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98433" y="572185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埃迪卡拉纪多细胞生物假想图</a:t>
            </a:r>
          </a:p>
        </p:txBody>
      </p:sp>
      <p:pic>
        <p:nvPicPr>
          <p:cNvPr id="2" name="Picture 2" descr="http://5b0988e595225.cdn.sohucs.com/images/20180901/e9dd8f7a1cea493c89b531aac51f38ec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11" y="516165"/>
            <a:ext cx="2936732" cy="494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656" y="1042823"/>
            <a:ext cx="6939613" cy="40389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01972" y="5694551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寒武纪生物大爆发产生了目前已知的绝大部分动物门类</a:t>
            </a:r>
          </a:p>
        </p:txBody>
      </p:sp>
    </p:spTree>
    <p:extLst>
      <p:ext uri="{BB962C8B-B14F-4D97-AF65-F5344CB8AC3E}">
        <p14:creationId xmlns:p14="http://schemas.microsoft.com/office/powerpoint/2010/main" val="3890369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0000" y="6310434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多细胞生物内的不同细胞会分化对应不同的功能，并非多个单细胞简单累加</a:t>
            </a:r>
          </a:p>
        </p:txBody>
      </p:sp>
      <p:pic>
        <p:nvPicPr>
          <p:cNvPr id="8194" name="Picture 2" descr="http://5b0988e595225.cdn.sohucs.com/images/20180901/e896bd35be634180a93673bddfe4e22b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31" y="126233"/>
            <a:ext cx="77628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5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99911" y="1806749"/>
            <a:ext cx="4570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全球冰封期假想图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只有赤道附近部分海域没有结冰。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但是在厚厚的冰层下是有液态水体存在的。</a:t>
            </a:r>
          </a:p>
        </p:txBody>
      </p:sp>
      <p:pic>
        <p:nvPicPr>
          <p:cNvPr id="9218" name="Picture 2" descr="http://5b0988e595225.cdn.sohucs.com/images/20180901/377686c479bf4f48a1b1585dc4c9e88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19" y="539349"/>
            <a:ext cx="6189461" cy="57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810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s://pic.baike.soso.com/ugc/baikepic2/14354/20161208084339-903915393.jpg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42" y="147144"/>
            <a:ext cx="10098361" cy="63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26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788339" y="849807"/>
            <a:ext cx="32463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原始生命假想图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中间螺旋形的结构即是遗传物质</a:t>
            </a:r>
            <a:r>
              <a:rPr lang="en-US" altLang="zh-CN" dirty="0"/>
              <a:t>——RNA</a:t>
            </a:r>
            <a:r>
              <a:rPr lang="zh-CN" altLang="en-US" dirty="0"/>
              <a:t>或者</a:t>
            </a:r>
            <a:r>
              <a:rPr lang="en-US" altLang="zh-CN" dirty="0"/>
              <a:t>DNA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直到今天，“病毒”依然保持着这种原始的生命形态，但它们并不能被称为“生物”。</a:t>
            </a:r>
          </a:p>
        </p:txBody>
      </p:sp>
      <p:pic>
        <p:nvPicPr>
          <p:cNvPr id="13314" name="Picture 2" descr="http://5b0988e595225.cdn.sohucs.com/images/20180901/0f04235d571d4f5a8c03a520768812d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9" y="141325"/>
            <a:ext cx="7306770" cy="653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449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13511" y="516480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刚诞生时的地球</a:t>
            </a:r>
            <a:endParaRPr lang="en-US" altLang="zh-CN" b="1" dirty="0"/>
          </a:p>
          <a:p>
            <a:pPr algn="ctr"/>
            <a:r>
              <a:rPr lang="en-US" altLang="zh-CN" dirty="0"/>
              <a:t>45.7</a:t>
            </a:r>
            <a:r>
              <a:rPr lang="zh-CN" altLang="en-US" dirty="0"/>
              <a:t>亿年前</a:t>
            </a:r>
            <a:endParaRPr lang="en-US" altLang="zh-CN" dirty="0"/>
          </a:p>
        </p:txBody>
      </p:sp>
      <p:pic>
        <p:nvPicPr>
          <p:cNvPr id="12290" name="Picture 2" descr="http://5b0988e595225.cdn.sohucs.com/images/20180901/a1292bba465d412e81b1fd350822cf6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05" y="746290"/>
            <a:ext cx="4341600" cy="404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5b0988e595225.cdn.sohucs.com/images/20180901/bf0d38bf7453470bb3b7e7bb2724a21f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17" y="746289"/>
            <a:ext cx="6998887" cy="404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599152" y="516480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生命孕育时的地球</a:t>
            </a:r>
            <a:endParaRPr lang="en-US" altLang="zh-CN" b="1" dirty="0"/>
          </a:p>
          <a:p>
            <a:pPr algn="ctr"/>
            <a:r>
              <a:rPr lang="en-US" altLang="zh-CN" dirty="0"/>
              <a:t>41~38</a:t>
            </a:r>
            <a:r>
              <a:rPr lang="zh-CN" altLang="en-US" dirty="0"/>
              <a:t>亿年前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8201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âå¤§çç¸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10" y="86067"/>
            <a:ext cx="8935873" cy="670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107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5b0988e595225.cdn.sohucs.com/images/20180901/d2608af38f65459fa3a77ecd9c3ee02f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72" y="0"/>
            <a:ext cx="5029200" cy="65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" y="414866"/>
            <a:ext cx="6517745" cy="624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53848" y="6236805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现代猫科动物“全家福”，从人类视角，他们长得都很“萌”</a:t>
            </a:r>
          </a:p>
        </p:txBody>
      </p:sp>
      <p:pic>
        <p:nvPicPr>
          <p:cNvPr id="1026" name="Picture 2" descr="http://a3.att.hudong.com/32/18/502000149925221544141836321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978" y="190087"/>
            <a:ext cx="7876760" cy="590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795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06" y="741558"/>
            <a:ext cx="6074664" cy="42397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604" y="741558"/>
            <a:ext cx="4643348" cy="4700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51336" y="5709010"/>
            <a:ext cx="2217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Microsoft YaHei" panose="020B0503020204020204" pitchFamily="34" charset="-122"/>
              </a:rPr>
              <a:t>化石——上古的证据</a:t>
            </a:r>
            <a:endParaRPr lang="en-US" altLang="zh-CN" dirty="0"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873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24725" y="5606239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皮卡虫化石与皮卡虫 假想图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95" y="1683670"/>
            <a:ext cx="4909734" cy="29566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79" y="1598558"/>
            <a:ext cx="4055680" cy="30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14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5b0988e595225.cdn.sohucs.com/images/20180901/5d85f07a19514c919764568a2a38371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57" y="351425"/>
            <a:ext cx="5856077" cy="56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012905" y="61212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典型地址年代图示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81" y="1290364"/>
            <a:ext cx="5410533" cy="34417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5885219" y="2433145"/>
            <a:ext cx="541283" cy="420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954330" y="2469931"/>
            <a:ext cx="777766" cy="38362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15200" y="5002923"/>
            <a:ext cx="446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一个自然存在的明显地质层边界实例</a:t>
            </a:r>
            <a:endParaRPr lang="en-US" altLang="zh-CN" dirty="0"/>
          </a:p>
          <a:p>
            <a:r>
              <a:rPr lang="zh-CN" altLang="zh-CN" dirty="0"/>
              <a:t>位于美国科罗拉多州的</a:t>
            </a:r>
            <a:r>
              <a:rPr lang="en-US" altLang="zh-CN" dirty="0"/>
              <a:t>25</a:t>
            </a:r>
            <a:r>
              <a:rPr lang="zh-CN" altLang="zh-CN" dirty="0"/>
              <a:t>号州际公路附近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576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âåºå 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99" y="135485"/>
            <a:ext cx="11794686" cy="663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48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5" y="314739"/>
            <a:ext cx="9019761" cy="56373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18452" y="609765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类猫科动物，并不是卢那猫，但据信是卢那猫的祖先</a:t>
            </a:r>
          </a:p>
        </p:txBody>
      </p:sp>
    </p:spTree>
    <p:extLst>
      <p:ext uri="{BB962C8B-B14F-4D97-AF65-F5344CB8AC3E}">
        <p14:creationId xmlns:p14="http://schemas.microsoft.com/office/powerpoint/2010/main" val="1109572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4372" y="792509"/>
            <a:ext cx="65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现代家猫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731416" y="1084895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âå¡éç«å¤´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5981" y="828854"/>
            <a:ext cx="645432" cy="6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48496" y="79250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沙漠野猫</a:t>
            </a:r>
            <a:endParaRPr lang="en-US" altLang="zh-CN" sz="1600" dirty="0"/>
          </a:p>
          <a:p>
            <a:r>
              <a:rPr lang="en-US" altLang="zh-CN" sz="1600" dirty="0"/>
              <a:t>Wild Cat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2231208" y="132534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约</a:t>
            </a:r>
            <a:r>
              <a:rPr lang="en-US" altLang="zh-CN" sz="1400" dirty="0">
                <a:solidFill>
                  <a:srgbClr val="00B050"/>
                </a:solidFill>
              </a:rPr>
              <a:t>1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285466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72113" y="915617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2243" y="1176532"/>
            <a:ext cx="113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530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~260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63989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29833" y="74087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小古猫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9703" y="1325340"/>
            <a:ext cx="125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6500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~4200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4" name="曲线连接符 23"/>
          <p:cNvCxnSpPr/>
          <p:nvPr/>
        </p:nvCxnSpPr>
        <p:spPr>
          <a:xfrm rot="10800000" flipV="1">
            <a:off x="1347989" y="1787002"/>
            <a:ext cx="2799008" cy="77589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980139" y="1878578"/>
            <a:ext cx="158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所有猫科动物共同祖先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38676" y="2027446"/>
            <a:ext cx="28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Small Cats</a:t>
            </a:r>
            <a:r>
              <a:rPr lang="zh-CN" altLang="en-US" sz="1400" dirty="0"/>
              <a:t>：猫、美洲狮、猎豹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38676" y="2568472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Big Cats</a:t>
            </a:r>
            <a:r>
              <a:rPr lang="zh-CN" altLang="en-US" sz="1400" dirty="0"/>
              <a:t>：豹、狮子、老虎</a:t>
            </a:r>
          </a:p>
        </p:txBody>
      </p:sp>
      <p:cxnSp>
        <p:nvCxnSpPr>
          <p:cNvPr id="34" name="曲线连接符 33"/>
          <p:cNvCxnSpPr/>
          <p:nvPr/>
        </p:nvCxnSpPr>
        <p:spPr>
          <a:xfrm rot="10800000" flipV="1">
            <a:off x="764146" y="1848559"/>
            <a:ext cx="4893224" cy="1967879"/>
          </a:xfrm>
          <a:prstGeom prst="curvedConnector3">
            <a:avLst>
              <a:gd name="adj1" fmla="val 3859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812018" y="1940196"/>
            <a:ext cx="147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所有食肉目共同祖先</a:t>
            </a:r>
            <a:endParaRPr lang="en-US" altLang="zh-CN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38676" y="3166757"/>
            <a:ext cx="243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食肉目：小狗、浣熊、海狮、海豹、熊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38676" y="3017949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5359" y="6057900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小古猫，又称细齿兽，是所有食肉目动物的祖先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92" y="238870"/>
            <a:ext cx="7704482" cy="56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7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74372" y="792509"/>
            <a:ext cx="65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现代家猫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731416" y="1084895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âå¡éç«å¤´âçå¾çæç´¢ç»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95981" y="828854"/>
            <a:ext cx="645432" cy="60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248496" y="79250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沙漠野猫</a:t>
            </a:r>
            <a:endParaRPr lang="en-US" altLang="zh-CN" sz="1600" dirty="0"/>
          </a:p>
          <a:p>
            <a:r>
              <a:rPr lang="en-US" altLang="zh-CN" sz="1600" dirty="0"/>
              <a:t>Wild Cat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2231208" y="132534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</a:rPr>
              <a:t>约</a:t>
            </a:r>
            <a:r>
              <a:rPr lang="en-US" altLang="zh-CN" sz="1400" dirty="0">
                <a:solidFill>
                  <a:srgbClr val="00B050"/>
                </a:solidFill>
              </a:rPr>
              <a:t>1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3285466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772113" y="915617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卢那猫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722243" y="1176532"/>
            <a:ext cx="113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530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~260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63989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29833" y="740878"/>
            <a:ext cx="103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小古猫</a:t>
            </a:r>
            <a:endParaRPr lang="en-US" altLang="zh-CN" sz="1600" dirty="0"/>
          </a:p>
          <a:p>
            <a:pPr algn="ctr"/>
            <a:r>
              <a:rPr lang="zh-CN" altLang="en-US" sz="1600" dirty="0"/>
              <a:t>（细齿兽）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79703" y="1325340"/>
            <a:ext cx="1257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6500</a:t>
            </a:r>
            <a:r>
              <a:rPr lang="zh-CN" altLang="en-US" sz="1400" dirty="0">
                <a:solidFill>
                  <a:srgbClr val="00B050"/>
                </a:solidFill>
              </a:rPr>
              <a:t>万</a:t>
            </a:r>
            <a:r>
              <a:rPr lang="en-US" altLang="zh-CN" sz="1400" dirty="0">
                <a:solidFill>
                  <a:srgbClr val="00B050"/>
                </a:solidFill>
              </a:rPr>
              <a:t>~4200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4" name="曲线连接符 23"/>
          <p:cNvCxnSpPr/>
          <p:nvPr/>
        </p:nvCxnSpPr>
        <p:spPr>
          <a:xfrm rot="10800000" flipV="1">
            <a:off x="1347990" y="2027445"/>
            <a:ext cx="3081197" cy="53544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38676" y="2027446"/>
            <a:ext cx="28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Small Cats</a:t>
            </a:r>
            <a:r>
              <a:rPr lang="zh-CN" altLang="en-US" sz="1400" dirty="0"/>
              <a:t>：猫、美洲狮、猎豹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38676" y="2568472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Big Cats</a:t>
            </a:r>
            <a:r>
              <a:rPr lang="zh-CN" altLang="en-US" sz="1400" dirty="0"/>
              <a:t>：豹、狮子、老虎</a:t>
            </a:r>
          </a:p>
        </p:txBody>
      </p:sp>
      <p:cxnSp>
        <p:nvCxnSpPr>
          <p:cNvPr id="34" name="曲线连接符 33"/>
          <p:cNvCxnSpPr/>
          <p:nvPr/>
        </p:nvCxnSpPr>
        <p:spPr>
          <a:xfrm rot="10800000" flipV="1">
            <a:off x="764146" y="1848559"/>
            <a:ext cx="4893224" cy="1967879"/>
          </a:xfrm>
          <a:prstGeom prst="curvedConnector3">
            <a:avLst>
              <a:gd name="adj1" fmla="val 4309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38676" y="3166757"/>
            <a:ext cx="2431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食肉目：小狗、浣熊、海狮、海豹、熊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238676" y="3017949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124245" y="1084894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26138" y="912383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猛兽类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537496" y="1230487"/>
            <a:ext cx="1869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50"/>
                </a:solidFill>
              </a:rPr>
              <a:t>1.45</a:t>
            </a:r>
            <a:r>
              <a:rPr lang="zh-CN" altLang="en-US" sz="1400" dirty="0">
                <a:solidFill>
                  <a:srgbClr val="00B050"/>
                </a:solidFill>
              </a:rPr>
              <a:t>亿</a:t>
            </a:r>
            <a:r>
              <a:rPr lang="en-US" altLang="zh-CN" sz="1400" dirty="0">
                <a:solidFill>
                  <a:srgbClr val="00B050"/>
                </a:solidFill>
              </a:rPr>
              <a:t>~6600</a:t>
            </a:r>
            <a:r>
              <a:rPr lang="zh-CN" altLang="en-US" sz="1400" dirty="0">
                <a:solidFill>
                  <a:srgbClr val="00B050"/>
                </a:solidFill>
              </a:rPr>
              <a:t>万年前</a:t>
            </a:r>
            <a:endParaRPr lang="en-US" altLang="zh-CN" sz="1400" dirty="0">
              <a:solidFill>
                <a:srgbClr val="00B050"/>
              </a:solidFill>
            </a:endParaRPr>
          </a:p>
        </p:txBody>
      </p:sp>
      <p:cxnSp>
        <p:nvCxnSpPr>
          <p:cNvPr id="26" name="曲线连接符 25"/>
          <p:cNvCxnSpPr/>
          <p:nvPr/>
        </p:nvCxnSpPr>
        <p:spPr>
          <a:xfrm rot="10800000" flipV="1">
            <a:off x="851137" y="1616834"/>
            <a:ext cx="6568509" cy="265459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648873" y="1743101"/>
            <a:ext cx="147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猫科</a:t>
            </a:r>
            <a:endParaRPr lang="en-US" altLang="zh-CN" sz="1400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7419645" y="1073411"/>
            <a:ext cx="4473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821538" y="900900"/>
            <a:ext cx="1039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劳亚兽类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52047" y="3929527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鳞甲目：穿山甲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905079" y="4319191"/>
            <a:ext cx="720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肉齿目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64145" y="4476855"/>
            <a:ext cx="1047722" cy="84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65417" y="4728216"/>
            <a:ext cx="2045178" cy="0"/>
          </a:xfrm>
          <a:prstGeom prst="line">
            <a:avLst/>
          </a:prstGeom>
          <a:ln>
            <a:prstDash val="dash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曲线连接符 40"/>
          <p:cNvCxnSpPr/>
          <p:nvPr/>
        </p:nvCxnSpPr>
        <p:spPr>
          <a:xfrm rot="10800000" flipV="1">
            <a:off x="851137" y="1481463"/>
            <a:ext cx="7465295" cy="3755170"/>
          </a:xfrm>
          <a:prstGeom prst="curvedConnector3">
            <a:avLst>
              <a:gd name="adj1" fmla="val 358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38676" y="4860737"/>
            <a:ext cx="2191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翼手目：蝙蝠</a:t>
            </a: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46" name="文本框 45"/>
          <p:cNvSpPr txBox="1"/>
          <p:nvPr/>
        </p:nvSpPr>
        <p:spPr>
          <a:xfrm>
            <a:off x="238675" y="5317521"/>
            <a:ext cx="419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偶蹄目：牛、马、羊、猪、长颈鹿</a:t>
            </a:r>
            <a:r>
              <a:rPr lang="en-US" altLang="zh-CN" sz="1400" dirty="0"/>
              <a:t>……</a:t>
            </a:r>
            <a:r>
              <a:rPr lang="zh-CN" altLang="en-US" sz="1400" dirty="0"/>
              <a:t>以及鲸鱼</a:t>
            </a:r>
            <a:endParaRPr lang="en-US" altLang="zh-CN" sz="1400" dirty="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807" y="5077733"/>
            <a:ext cx="573088" cy="5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9" grpId="0"/>
      <p:bldP spid="37" grpId="0"/>
      <p:bldP spid="39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86117" y="5031380"/>
            <a:ext cx="134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鲸鱼的祖先</a:t>
            </a:r>
            <a:endParaRPr lang="zh-CN" altLang="en-US" dirty="0"/>
          </a:p>
        </p:txBody>
      </p:sp>
      <p:pic>
        <p:nvPicPr>
          <p:cNvPr id="2050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55" y="2114410"/>
            <a:ext cx="7462012" cy="29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40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  <a:prstDash val="dash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1977</Words>
  <Application>Microsoft Office PowerPoint</Application>
  <PresentationFormat>宽屏</PresentationFormat>
  <Paragraphs>432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Kyle</dc:creator>
  <cp:lastModifiedBy>Zhao Kyle</cp:lastModifiedBy>
  <cp:revision>50</cp:revision>
  <dcterms:created xsi:type="dcterms:W3CDTF">2019-02-15T01:36:54Z</dcterms:created>
  <dcterms:modified xsi:type="dcterms:W3CDTF">2019-08-16T03:32:09Z</dcterms:modified>
</cp:coreProperties>
</file>